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2"/>
  </p:notesMasterIdLst>
  <p:handoutMasterIdLst>
    <p:handoutMasterId r:id="rId73"/>
  </p:handoutMasterIdLst>
  <p:sldIdLst>
    <p:sldId id="1014" r:id="rId2"/>
    <p:sldId id="946" r:id="rId3"/>
    <p:sldId id="947" r:id="rId4"/>
    <p:sldId id="948" r:id="rId5"/>
    <p:sldId id="1007" r:id="rId6"/>
    <p:sldId id="949" r:id="rId7"/>
    <p:sldId id="950" r:id="rId8"/>
    <p:sldId id="951" r:id="rId9"/>
    <p:sldId id="952" r:id="rId10"/>
    <p:sldId id="953" r:id="rId11"/>
    <p:sldId id="954" r:id="rId12"/>
    <p:sldId id="955" r:id="rId13"/>
    <p:sldId id="956" r:id="rId14"/>
    <p:sldId id="957" r:id="rId15"/>
    <p:sldId id="958" r:id="rId16"/>
    <p:sldId id="959" r:id="rId17"/>
    <p:sldId id="960" r:id="rId18"/>
    <p:sldId id="961" r:id="rId19"/>
    <p:sldId id="962" r:id="rId20"/>
    <p:sldId id="963" r:id="rId21"/>
    <p:sldId id="964" r:id="rId22"/>
    <p:sldId id="965" r:id="rId23"/>
    <p:sldId id="966" r:id="rId24"/>
    <p:sldId id="967" r:id="rId25"/>
    <p:sldId id="968" r:id="rId26"/>
    <p:sldId id="969" r:id="rId27"/>
    <p:sldId id="970" r:id="rId28"/>
    <p:sldId id="971" r:id="rId29"/>
    <p:sldId id="972" r:id="rId30"/>
    <p:sldId id="973" r:id="rId31"/>
    <p:sldId id="974" r:id="rId32"/>
    <p:sldId id="975" r:id="rId33"/>
    <p:sldId id="1008" r:id="rId34"/>
    <p:sldId id="1011" r:id="rId35"/>
    <p:sldId id="1009" r:id="rId36"/>
    <p:sldId id="1010" r:id="rId37"/>
    <p:sldId id="1012" r:id="rId38"/>
    <p:sldId id="976" r:id="rId39"/>
    <p:sldId id="977" r:id="rId40"/>
    <p:sldId id="978" r:id="rId41"/>
    <p:sldId id="979" r:id="rId42"/>
    <p:sldId id="980" r:id="rId43"/>
    <p:sldId id="981" r:id="rId44"/>
    <p:sldId id="982" r:id="rId45"/>
    <p:sldId id="983" r:id="rId46"/>
    <p:sldId id="984" r:id="rId47"/>
    <p:sldId id="1015" r:id="rId48"/>
    <p:sldId id="985" r:id="rId49"/>
    <p:sldId id="986" r:id="rId50"/>
    <p:sldId id="987" r:id="rId51"/>
    <p:sldId id="991" r:id="rId52"/>
    <p:sldId id="1005" r:id="rId53"/>
    <p:sldId id="988" r:id="rId54"/>
    <p:sldId id="990" r:id="rId55"/>
    <p:sldId id="989" r:id="rId56"/>
    <p:sldId id="993" r:id="rId57"/>
    <p:sldId id="992" r:id="rId58"/>
    <p:sldId id="994" r:id="rId59"/>
    <p:sldId id="995" r:id="rId60"/>
    <p:sldId id="996" r:id="rId61"/>
    <p:sldId id="997" r:id="rId62"/>
    <p:sldId id="998" r:id="rId63"/>
    <p:sldId id="999" r:id="rId64"/>
    <p:sldId id="1000" r:id="rId65"/>
    <p:sldId id="1001" r:id="rId66"/>
    <p:sldId id="1002" r:id="rId67"/>
    <p:sldId id="1003" r:id="rId68"/>
    <p:sldId id="1004" r:id="rId69"/>
    <p:sldId id="1013" r:id="rId70"/>
    <p:sldId id="835" r:id="rId71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9" autoAdjust="0"/>
    <p:restoredTop sz="75202" autoAdjust="0"/>
  </p:normalViewPr>
  <p:slideViewPr>
    <p:cSldViewPr>
      <p:cViewPr>
        <p:scale>
          <a:sx n="100" d="100"/>
          <a:sy n="100" d="100"/>
        </p:scale>
        <p:origin x="-2680" y="-17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handoutMaster" Target="handoutMasters/handoutMaster1.xml"/><Relationship Id="rId74" Type="http://schemas.openxmlformats.org/officeDocument/2006/relationships/printerSettings" Target="printerSettings/printerSettings1.bin"/><Relationship Id="rId75" Type="http://schemas.openxmlformats.org/officeDocument/2006/relationships/presProps" Target="presProps.xml"/><Relationship Id="rId76" Type="http://schemas.openxmlformats.org/officeDocument/2006/relationships/viewProps" Target="viewProps.xml"/><Relationship Id="rId77" Type="http://schemas.openxmlformats.org/officeDocument/2006/relationships/theme" Target="theme/theme1.xml"/><Relationship Id="rId78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gif>
</file>

<file path=ppt/media/image12.jpe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3.jpeg>
</file>

<file path=ppt/media/image4.jpeg>
</file>

<file path=ppt/media/image5.jpeg>
</file>

<file path=ppt/media/image6.pn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3</a:t>
            </a:fld>
            <a:endParaRPr lang="en-GB" smtClean="0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9F32F22-692C-441F-AEA6-2A12A7655C77}" type="slidenum">
              <a:rPr lang="en-GB" smtClean="0"/>
              <a:pPr defTabSz="963613"/>
              <a:t>29</a:t>
            </a:fld>
            <a:endParaRPr lang="en-GB" smtClean="0"/>
          </a:p>
        </p:txBody>
      </p:sp>
      <p:sp>
        <p:nvSpPr>
          <p:cNvPr id="13824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824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CB2ADB0-D2C6-4326-9750-F8821BE8AF19}" type="slidenum">
              <a:rPr lang="en-GB" smtClean="0"/>
              <a:pPr defTabSz="963613"/>
              <a:t>39</a:t>
            </a:fld>
            <a:endParaRPr lang="en-GB" smtClean="0"/>
          </a:p>
        </p:txBody>
      </p:sp>
      <p:sp>
        <p:nvSpPr>
          <p:cNvPr id="14029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4029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DAF59DD-CBD8-4A55-A5D6-1BA11FFBBA18}" type="slidenum">
              <a:rPr lang="en-GB" smtClean="0"/>
              <a:pPr defTabSz="963613"/>
              <a:t>6</a:t>
            </a:fld>
            <a:endParaRPr lang="en-GB" smtClean="0"/>
          </a:p>
        </p:txBody>
      </p:sp>
      <p:sp>
        <p:nvSpPr>
          <p:cNvPr id="12800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800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CB42298A-3F49-4C80-BB00-5E493BF191B6}" type="slidenum">
              <a:rPr lang="en-GB" smtClean="0"/>
              <a:pPr defTabSz="963613"/>
              <a:t>9</a:t>
            </a:fld>
            <a:endParaRPr lang="en-GB" smtClean="0"/>
          </a:p>
        </p:txBody>
      </p:sp>
      <p:sp>
        <p:nvSpPr>
          <p:cNvPr id="13005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005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10</a:t>
            </a:fld>
            <a:endParaRPr lang="en-GB" smtClean="0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1F8F4C4C-C06B-46F3-AE53-137131BE020E}" type="slidenum">
              <a:rPr lang="en-GB" smtClean="0"/>
              <a:pPr defTabSz="963613"/>
              <a:t>12</a:t>
            </a:fld>
            <a:endParaRPr lang="en-GB" smtClean="0"/>
          </a:p>
        </p:txBody>
      </p:sp>
      <p:sp>
        <p:nvSpPr>
          <p:cNvPr id="44035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4036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0771FB76-BA5D-4D25-9F77-45C123F57537}" type="slidenum">
              <a:rPr lang="en-GB" smtClean="0"/>
              <a:pPr defTabSz="963613"/>
              <a:t>21</a:t>
            </a:fld>
            <a:endParaRPr lang="en-GB" smtClean="0"/>
          </a:p>
        </p:txBody>
      </p:sp>
      <p:sp>
        <p:nvSpPr>
          <p:cNvPr id="1331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31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24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B7AEF09B-280C-4F51-A71A-017F83C614AE}" type="slidenum">
              <a:rPr lang="en-GB" smtClean="0"/>
              <a:pPr defTabSz="963613"/>
              <a:t>25</a:t>
            </a:fld>
            <a:endParaRPr lang="en-GB" smtClean="0"/>
          </a:p>
        </p:txBody>
      </p:sp>
      <p:sp>
        <p:nvSpPr>
          <p:cNvPr id="13517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517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36E6405B-F78F-46B5-B6E5-1E5B5CD19155}" type="slidenum">
              <a:rPr lang="en-GB" smtClean="0"/>
              <a:pPr defTabSz="963613"/>
              <a:t>28</a:t>
            </a:fld>
            <a:endParaRPr lang="en-GB" smtClean="0"/>
          </a:p>
        </p:txBody>
      </p:sp>
      <p:sp>
        <p:nvSpPr>
          <p:cNvPr id="13926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926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gif"/><Relationship Id="rId3" Type="http://schemas.openxmlformats.org/officeDocument/2006/relationships/image" Target="../media/image12.jpe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jp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1.xlsx"/><Relationship Id="rId4" Type="http://schemas.openxmlformats.org/officeDocument/2006/relationships/image" Target="../media/image14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2.xlsx"/><Relationship Id="rId4" Type="http://schemas.openxmlformats.org/officeDocument/2006/relationships/image" Target="../media/image15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3.xlsx"/><Relationship Id="rId4" Type="http://schemas.openxmlformats.org/officeDocument/2006/relationships/image" Target="../media/image16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4.xlsx"/><Relationship Id="rId4" Type="http://schemas.openxmlformats.org/officeDocument/2006/relationships/image" Target="../media/image17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5.xlsx"/><Relationship Id="rId4" Type="http://schemas.openxmlformats.org/officeDocument/2006/relationships/image" Target="../media/image18.png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2192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40386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Monday, </a:t>
            </a: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March 2</a:t>
            </a: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, </a:t>
            </a: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2015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0386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3622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Session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5: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MapReduce –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Gra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phs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:p14="http://schemas.microsoft.com/office/powerpoint/2010/main" val="5067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Matrices: Critique</a:t>
            </a:r>
          </a:p>
        </p:txBody>
      </p:sp>
      <p:sp>
        <p:nvSpPr>
          <p:cNvPr id="1331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Advantages:</a:t>
            </a:r>
          </a:p>
          <a:p>
            <a:pPr lvl="1"/>
            <a:r>
              <a:rPr lang="en-GB" dirty="0" smtClean="0"/>
              <a:t>Amenable to mathematical manipulation</a:t>
            </a:r>
          </a:p>
          <a:p>
            <a:pPr lvl="1"/>
            <a:r>
              <a:rPr lang="en-GB" dirty="0" smtClean="0"/>
              <a:t>Iteration over rows and columns corresponds to computations on </a:t>
            </a:r>
            <a:r>
              <a:rPr lang="en-GB" dirty="0" err="1" smtClean="0"/>
              <a:t>outlinks</a:t>
            </a:r>
            <a:r>
              <a:rPr lang="en-GB" dirty="0" smtClean="0"/>
              <a:t> and </a:t>
            </a:r>
            <a:r>
              <a:rPr lang="en-GB" dirty="0" err="1" smtClean="0"/>
              <a:t>inlinks</a:t>
            </a:r>
            <a:endParaRPr lang="en-GB" dirty="0" smtClean="0"/>
          </a:p>
          <a:p>
            <a:r>
              <a:rPr lang="en-GB" dirty="0" smtClean="0"/>
              <a:t>Disadvantages:</a:t>
            </a:r>
          </a:p>
          <a:p>
            <a:pPr lvl="1"/>
            <a:r>
              <a:rPr lang="en-GB" dirty="0" smtClean="0"/>
              <a:t>Lots of zeros for sparse matrices</a:t>
            </a:r>
          </a:p>
          <a:p>
            <a:pPr lvl="1"/>
            <a:r>
              <a:rPr lang="en-GB" dirty="0" smtClean="0"/>
              <a:t>Lots of wasted space</a:t>
            </a:r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79715222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Lists</a:t>
            </a:r>
            <a:endParaRPr lang="en-US" smtClean="0"/>
          </a:p>
        </p:txBody>
      </p:sp>
      <p:sp>
        <p:nvSpPr>
          <p:cNvPr id="798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smtClean="0"/>
              <a:t>Take adjacency matrices… and throw away all the zeros</a:t>
            </a:r>
          </a:p>
        </p:txBody>
      </p:sp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3505200"/>
            <a:ext cx="1330437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1: 2,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2: 1, 3,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3: 1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4: 1, 3</a:t>
            </a: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72071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1994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Lists: Critique</a:t>
            </a: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Advantages:</a:t>
            </a:r>
          </a:p>
          <a:p>
            <a:pPr lvl="1"/>
            <a:r>
              <a:rPr lang="en-GB" dirty="0" smtClean="0"/>
              <a:t>Much more compact representation</a:t>
            </a:r>
          </a:p>
          <a:p>
            <a:pPr lvl="1"/>
            <a:r>
              <a:rPr lang="en-GB" dirty="0" smtClean="0"/>
              <a:t>Easy to compute over </a:t>
            </a:r>
            <a:r>
              <a:rPr lang="en-GB" dirty="0" err="1" smtClean="0"/>
              <a:t>outlinks</a:t>
            </a:r>
            <a:endParaRPr lang="en-GB" dirty="0" smtClean="0"/>
          </a:p>
          <a:p>
            <a:r>
              <a:rPr lang="en-GB" dirty="0" smtClean="0"/>
              <a:t>Disadvantages:</a:t>
            </a:r>
          </a:p>
          <a:p>
            <a:pPr lvl="1"/>
            <a:r>
              <a:rPr lang="en-GB" dirty="0" smtClean="0"/>
              <a:t>Much more difficult to compute over </a:t>
            </a:r>
            <a:r>
              <a:rPr lang="en-GB" dirty="0" err="1" smtClean="0"/>
              <a:t>inlinks</a:t>
            </a:r>
            <a:endParaRPr lang="en-GB" dirty="0" smtClean="0"/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38572967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Single-Source Shortest Path</a:t>
            </a:r>
          </a:p>
        </p:txBody>
      </p:sp>
      <p:sp>
        <p:nvSpPr>
          <p:cNvPr id="819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smtClean="0"/>
              <a:t>Problem:</a:t>
            </a:r>
            <a:r>
              <a:rPr lang="en-GB" dirty="0" smtClean="0"/>
              <a:t> find shortest path from a source node to one or more target nodes</a:t>
            </a:r>
          </a:p>
          <a:p>
            <a:pPr lvl="1"/>
            <a:r>
              <a:rPr lang="en-GB" dirty="0" smtClean="0"/>
              <a:t>Shortest might also mean lowest weight or cost</a:t>
            </a:r>
          </a:p>
          <a:p>
            <a:r>
              <a:rPr lang="en-GB" dirty="0" smtClean="0"/>
              <a:t>First, a refresher: </a:t>
            </a:r>
            <a:r>
              <a:rPr lang="en-GB" dirty="0" err="1" smtClean="0"/>
              <a:t>Dijkstra’s</a:t>
            </a:r>
            <a:r>
              <a:rPr lang="en-GB" dirty="0" smtClean="0"/>
              <a:t> Algorithm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480571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294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82952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3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4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5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6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7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8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9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0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1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2962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82963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82964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5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2966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7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2968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82969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82970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82971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8297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>
                <a:solidFill>
                  <a:schemeClr val="bg1"/>
                </a:solidFill>
              </a:rPr>
              <a:t>Example from CLR</a:t>
            </a:r>
          </a:p>
        </p:txBody>
      </p:sp>
    </p:spTree>
    <p:extLst>
      <p:ext uri="{BB962C8B-B14F-4D97-AF65-F5344CB8AC3E}">
        <p14:creationId xmlns:p14="http://schemas.microsoft.com/office/powerpoint/2010/main" val="50625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3971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10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73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96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1704324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4995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8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7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14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9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5020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977667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6019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6020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21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6023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44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6981464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7043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7044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5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6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7047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63" name="TextBox 24"/>
          <p:cNvSpPr txBox="1">
            <a:spLocks noChangeArrowheads="1"/>
          </p:cNvSpPr>
          <p:nvPr/>
        </p:nvSpPr>
        <p:spPr bwMode="auto">
          <a:xfrm>
            <a:off x="4953000" y="1981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/>
              <a:t>1</a:t>
            </a:r>
          </a:p>
        </p:txBody>
      </p:sp>
      <p:sp>
        <p:nvSpPr>
          <p:cNvPr id="87068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4229349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806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8068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69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0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1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9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8977417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problems and representations</a:t>
            </a:r>
          </a:p>
          <a:p>
            <a:r>
              <a:rPr lang="en-US" dirty="0" smtClean="0"/>
              <a:t>Parallel breadth-first search</a:t>
            </a:r>
          </a:p>
          <a:p>
            <a:r>
              <a:rPr lang="en-US" dirty="0" smtClean="0"/>
              <a:t>PageRank</a:t>
            </a:r>
          </a:p>
          <a:p>
            <a:r>
              <a:rPr lang="en-US" dirty="0" smtClean="0"/>
              <a:t>Beyond PageRank and other graph algorithms</a:t>
            </a:r>
          </a:p>
          <a:p>
            <a:r>
              <a:rPr lang="en-US" dirty="0" smtClean="0"/>
              <a:t>Optimizing graph algorithms</a:t>
            </a:r>
          </a:p>
        </p:txBody>
      </p:sp>
    </p:spTree>
    <p:extLst>
      <p:ext uri="{BB962C8B-B14F-4D97-AF65-F5344CB8AC3E}">
        <p14:creationId xmlns:p14="http://schemas.microsoft.com/office/powerpoint/2010/main" val="38760605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Single-Source Shortest Path</a:t>
            </a:r>
          </a:p>
        </p:txBody>
      </p:sp>
      <p:sp>
        <p:nvSpPr>
          <p:cNvPr id="890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smtClean="0"/>
              <a:t>Problem:</a:t>
            </a:r>
            <a:r>
              <a:rPr lang="en-GB" dirty="0" smtClean="0"/>
              <a:t> find shortest path from a source node to one or more target nodes</a:t>
            </a:r>
          </a:p>
          <a:p>
            <a:pPr lvl="1"/>
            <a:r>
              <a:rPr lang="en-GB" dirty="0" smtClean="0"/>
              <a:t>Shortest might also mean lowest weight or cost</a:t>
            </a:r>
          </a:p>
          <a:p>
            <a:r>
              <a:rPr lang="en-GB" dirty="0" smtClean="0"/>
              <a:t>Single processor machine: </a:t>
            </a:r>
            <a:r>
              <a:rPr lang="en-GB" dirty="0" err="1" smtClean="0"/>
              <a:t>Dijkstra’s</a:t>
            </a:r>
            <a:r>
              <a:rPr lang="en-GB" dirty="0" smtClean="0"/>
              <a:t> Algorithm</a:t>
            </a:r>
          </a:p>
          <a:p>
            <a:r>
              <a:rPr lang="en-GB" dirty="0" smtClean="0"/>
              <a:t>MapReduce: parallel breadth-first search (BFS)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845618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Finding the Shortest Path</a:t>
            </a:r>
          </a:p>
        </p:txBody>
      </p:sp>
      <p:sp>
        <p:nvSpPr>
          <p:cNvPr id="90115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Consider simple case of equal edge weights</a:t>
            </a:r>
          </a:p>
          <a:p>
            <a:r>
              <a:rPr lang="en-GB" dirty="0" smtClean="0"/>
              <a:t>Solution to the problem can be defined inductively</a:t>
            </a:r>
          </a:p>
          <a:p>
            <a:r>
              <a:rPr lang="en-GB" dirty="0" smtClean="0"/>
              <a:t>Here’s the intuition:</a:t>
            </a:r>
          </a:p>
          <a:p>
            <a:pPr lvl="1"/>
            <a:r>
              <a:rPr lang="en-GB" dirty="0" smtClean="0"/>
              <a:t>Define: </a:t>
            </a:r>
            <a:r>
              <a:rPr lang="en-GB" i="1" dirty="0" smtClean="0"/>
              <a:t>b</a:t>
            </a:r>
            <a:r>
              <a:rPr lang="en-GB" dirty="0" smtClean="0"/>
              <a:t> is reachable from </a:t>
            </a:r>
            <a:r>
              <a:rPr lang="en-GB" i="1" dirty="0" smtClean="0"/>
              <a:t>a</a:t>
            </a:r>
            <a:r>
              <a:rPr lang="en-GB" dirty="0" smtClean="0"/>
              <a:t> if </a:t>
            </a:r>
            <a:r>
              <a:rPr lang="en-GB" i="1" dirty="0" smtClean="0"/>
              <a:t>b</a:t>
            </a:r>
            <a:r>
              <a:rPr lang="en-GB" dirty="0" smtClean="0"/>
              <a:t> is on adjacency list of </a:t>
            </a:r>
            <a:r>
              <a:rPr lang="en-GB" i="1" dirty="0" smtClean="0"/>
              <a:t>a</a:t>
            </a:r>
          </a:p>
          <a:p>
            <a:pPr marL="457129" lvl="1" indent="0">
              <a:buNone/>
            </a:pPr>
            <a:r>
              <a:rPr lang="en-GB" cap="small" dirty="0" smtClean="0"/>
              <a:t>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s</a:t>
            </a:r>
            <a:r>
              <a:rPr lang="en-GB" dirty="0" smtClean="0"/>
              <a:t>) = 0</a:t>
            </a:r>
          </a:p>
          <a:p>
            <a:pPr lvl="1"/>
            <a:r>
              <a:rPr lang="en-GB" dirty="0" smtClean="0"/>
              <a:t>For all nodes </a:t>
            </a:r>
            <a:r>
              <a:rPr lang="en-GB" i="1" dirty="0" smtClean="0"/>
              <a:t>p</a:t>
            </a:r>
            <a:r>
              <a:rPr lang="en-GB" dirty="0" smtClean="0"/>
              <a:t> reachable from </a:t>
            </a:r>
            <a:r>
              <a:rPr lang="en-GB" i="1" dirty="0" smtClean="0"/>
              <a:t>s</a:t>
            </a:r>
            <a:r>
              <a:rPr lang="en-GB" dirty="0" smtClean="0"/>
              <a:t>, </a:t>
            </a:r>
            <a:br>
              <a:rPr lang="en-GB" dirty="0" smtClean="0"/>
            </a:br>
            <a:r>
              <a:rPr lang="en-GB" dirty="0" smtClean="0"/>
              <a:t>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p</a:t>
            </a:r>
            <a:r>
              <a:rPr lang="en-GB" dirty="0" smtClean="0"/>
              <a:t>) = 1</a:t>
            </a:r>
          </a:p>
          <a:p>
            <a:pPr lvl="1"/>
            <a:r>
              <a:rPr lang="en-GB" dirty="0" smtClean="0"/>
              <a:t>For all nodes </a:t>
            </a:r>
            <a:r>
              <a:rPr lang="en-GB" i="1" dirty="0" smtClean="0"/>
              <a:t>n</a:t>
            </a:r>
            <a:r>
              <a:rPr lang="en-GB" dirty="0" smtClean="0"/>
              <a:t> reachable from some other set of nodes </a:t>
            </a:r>
            <a:r>
              <a:rPr lang="en-GB" i="1" dirty="0" smtClean="0"/>
              <a:t>M</a:t>
            </a:r>
            <a:r>
              <a:rPr lang="en-GB" dirty="0" smtClean="0"/>
              <a:t>, 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n</a:t>
            </a:r>
            <a:r>
              <a:rPr lang="en-GB" dirty="0" smtClean="0"/>
              <a:t>) = 1 + min(</a:t>
            </a:r>
            <a:r>
              <a:rPr lang="en-GB" cap="small" dirty="0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m</a:t>
            </a:r>
            <a:r>
              <a:rPr lang="en-GB" dirty="0" smtClean="0"/>
              <a:t>), </a:t>
            </a:r>
            <a:r>
              <a:rPr lang="en-GB" i="1" dirty="0" smtClean="0"/>
              <a:t>m</a:t>
            </a:r>
            <a:r>
              <a:rPr lang="en-GB" dirty="0" smtClean="0"/>
              <a:t> </a:t>
            </a:r>
            <a:r>
              <a:rPr lang="en-GB" dirty="0" smtClean="0">
                <a:sym typeface="Symbol" pitchFamily="18" charset="2"/>
              </a:rPr>
              <a:t></a:t>
            </a:r>
            <a:r>
              <a:rPr lang="en-GB" dirty="0" smtClean="0"/>
              <a:t> </a:t>
            </a:r>
            <a:r>
              <a:rPr lang="en-GB" i="1" dirty="0" smtClean="0"/>
              <a:t>M</a:t>
            </a:r>
            <a:r>
              <a:rPr lang="en-GB" dirty="0" smtClean="0"/>
              <a:t>)</a:t>
            </a:r>
          </a:p>
        </p:txBody>
      </p:sp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1447800" y="5410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s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4495800" y="62484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lvl="0"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733800" y="55626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2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419600" y="48006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Oval 10"/>
          <p:cNvSpPr>
            <a:spLocks noChangeArrowheads="1"/>
          </p:cNvSpPr>
          <p:nvPr/>
        </p:nvSpPr>
        <p:spPr bwMode="auto">
          <a:xfrm>
            <a:off x="5105400" y="5410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endParaRPr lang="en-US" sz="1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5" name="Straight Connector 14"/>
          <p:cNvCxnSpPr>
            <a:stCxn id="7" idx="5"/>
            <a:endCxn id="8" idx="1"/>
          </p:cNvCxnSpPr>
          <p:nvPr/>
        </p:nvCxnSpPr>
        <p:spPr bwMode="auto">
          <a:xfrm rot="16200000" flipH="1">
            <a:off x="4782904" y="5087704"/>
            <a:ext cx="340192" cy="416392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8" name="Straight Connector 17"/>
          <p:cNvCxnSpPr>
            <a:stCxn id="6" idx="6"/>
            <a:endCxn id="8" idx="2"/>
          </p:cNvCxnSpPr>
          <p:nvPr/>
        </p:nvCxnSpPr>
        <p:spPr bwMode="auto">
          <a:xfrm flipV="1">
            <a:off x="4114800" y="5600700"/>
            <a:ext cx="990600" cy="15240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1" name="Straight Connector 20"/>
          <p:cNvCxnSpPr>
            <a:endCxn id="8" idx="3"/>
          </p:cNvCxnSpPr>
          <p:nvPr/>
        </p:nvCxnSpPr>
        <p:spPr bwMode="auto">
          <a:xfrm rot="5400000" flipH="1" flipV="1">
            <a:off x="4724400" y="5811604"/>
            <a:ext cx="512996" cy="360596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4" name="Straight Connector 23"/>
          <p:cNvCxnSpPr>
            <a:stCxn id="4" idx="7"/>
          </p:cNvCxnSpPr>
          <p:nvPr/>
        </p:nvCxnSpPr>
        <p:spPr bwMode="auto">
          <a:xfrm rot="5400000" flipH="1" flipV="1">
            <a:off x="1887304" y="5219700"/>
            <a:ext cx="131996" cy="3605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4" idx="6"/>
          </p:cNvCxnSpPr>
          <p:nvPr/>
        </p:nvCxnSpPr>
        <p:spPr bwMode="auto">
          <a:xfrm>
            <a:off x="1828800" y="5600700"/>
            <a:ext cx="990600" cy="38100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4" idx="5"/>
          </p:cNvCxnSpPr>
          <p:nvPr/>
        </p:nvCxnSpPr>
        <p:spPr bwMode="auto">
          <a:xfrm rot="16200000" flipH="1">
            <a:off x="1887304" y="5621104"/>
            <a:ext cx="436796" cy="6653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362200" y="49530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62950" y="54526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590800" y="60622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114800" y="48006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611022" y="52578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191000" y="6169223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4349169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15" grpId="0" build="p"/>
      <p:bldP spid="4" grpId="0" animBg="1"/>
      <p:bldP spid="5" grpId="0" animBg="1"/>
      <p:bldP spid="6" grpId="0" animBg="1"/>
      <p:bldP spid="7" grpId="0" animBg="1"/>
      <p:bldP spid="8" grpId="0" animBg="1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6-01-14_Surface_wav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15636" y="-1"/>
            <a:ext cx="10016836" cy="6886575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(Wave)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694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Visualizing Parallel BFS</a:t>
            </a:r>
            <a:endParaRPr lang="en-US" dirty="0"/>
          </a:p>
        </p:txBody>
      </p:sp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2743200" y="1524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0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133600" y="2743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3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657600" y="2667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2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572000" y="1600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324600" y="1295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7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5334000" y="28956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6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3810000" y="3886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5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2514600" y="4191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4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429000" y="5410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9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791200" y="4343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8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5"/>
          <p:cNvCxnSpPr>
            <a:cxnSpLocks noChangeShapeType="1"/>
            <a:stCxn id="4" idx="3"/>
            <a:endCxn id="5" idx="0"/>
          </p:cNvCxnSpPr>
          <p:nvPr/>
        </p:nvCxnSpPr>
        <p:spPr bwMode="auto">
          <a:xfrm rot="5400000">
            <a:off x="2343151" y="2243137"/>
            <a:ext cx="633412" cy="3667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6"/>
          <p:cNvCxnSpPr>
            <a:cxnSpLocks noChangeShapeType="1"/>
            <a:stCxn id="4" idx="5"/>
            <a:endCxn id="6" idx="1"/>
          </p:cNvCxnSpPr>
          <p:nvPr/>
        </p:nvCxnSpPr>
        <p:spPr bwMode="auto">
          <a:xfrm rot="16200000" flipH="1">
            <a:off x="3214688" y="2224088"/>
            <a:ext cx="6572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9"/>
          <p:cNvCxnSpPr>
            <a:cxnSpLocks noChangeShapeType="1"/>
            <a:stCxn id="4" idx="6"/>
            <a:endCxn id="7" idx="2"/>
          </p:cNvCxnSpPr>
          <p:nvPr/>
        </p:nvCxnSpPr>
        <p:spPr bwMode="auto">
          <a:xfrm>
            <a:off x="3429000" y="1866900"/>
            <a:ext cx="1143000" cy="76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>
            <a:cxnSpLocks noChangeShapeType="1"/>
            <a:stCxn id="7" idx="6"/>
            <a:endCxn id="8" idx="2"/>
          </p:cNvCxnSpPr>
          <p:nvPr/>
        </p:nvCxnSpPr>
        <p:spPr bwMode="auto">
          <a:xfrm flipV="1">
            <a:off x="5257800" y="1638300"/>
            <a:ext cx="1066800" cy="3048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26"/>
          <p:cNvCxnSpPr>
            <a:cxnSpLocks noChangeShapeType="1"/>
            <a:stCxn id="13" idx="0"/>
            <a:endCxn id="8" idx="4"/>
          </p:cNvCxnSpPr>
          <p:nvPr/>
        </p:nvCxnSpPr>
        <p:spPr bwMode="auto">
          <a:xfrm rot="5400000" flipH="1" flipV="1">
            <a:off x="5219700" y="2895600"/>
            <a:ext cx="2362200" cy="533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31"/>
          <p:cNvCxnSpPr>
            <a:cxnSpLocks noChangeShapeType="1"/>
            <a:stCxn id="9" idx="1"/>
            <a:endCxn id="7" idx="5"/>
          </p:cNvCxnSpPr>
          <p:nvPr/>
        </p:nvCxnSpPr>
        <p:spPr bwMode="auto">
          <a:xfrm rot="16200000" flipV="1">
            <a:off x="4891088" y="2452688"/>
            <a:ext cx="809625" cy="276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34"/>
          <p:cNvCxnSpPr>
            <a:cxnSpLocks noChangeShapeType="1"/>
            <a:stCxn id="7" idx="3"/>
            <a:endCxn id="6" idx="7"/>
          </p:cNvCxnSpPr>
          <p:nvPr/>
        </p:nvCxnSpPr>
        <p:spPr bwMode="auto">
          <a:xfrm rot="5400000">
            <a:off x="4167188" y="2262188"/>
            <a:ext cx="5810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37"/>
          <p:cNvCxnSpPr>
            <a:cxnSpLocks noChangeShapeType="1"/>
            <a:stCxn id="6" idx="6"/>
            <a:endCxn id="9" idx="2"/>
          </p:cNvCxnSpPr>
          <p:nvPr/>
        </p:nvCxnSpPr>
        <p:spPr bwMode="auto">
          <a:xfrm>
            <a:off x="4343400" y="3009900"/>
            <a:ext cx="990600" cy="2286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40"/>
          <p:cNvCxnSpPr>
            <a:cxnSpLocks noChangeShapeType="1"/>
            <a:stCxn id="5" idx="4"/>
            <a:endCxn id="11" idx="0"/>
          </p:cNvCxnSpPr>
          <p:nvPr/>
        </p:nvCxnSpPr>
        <p:spPr bwMode="auto">
          <a:xfrm rot="16200000" flipH="1">
            <a:off x="2286000" y="3619500"/>
            <a:ext cx="762000" cy="3810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43"/>
          <p:cNvCxnSpPr>
            <a:cxnSpLocks noChangeShapeType="1"/>
            <a:stCxn id="6" idx="3"/>
            <a:endCxn id="11" idx="7"/>
          </p:cNvCxnSpPr>
          <p:nvPr/>
        </p:nvCxnSpPr>
        <p:spPr bwMode="auto">
          <a:xfrm rot="5400000">
            <a:off x="2909888" y="3443288"/>
            <a:ext cx="1038225" cy="657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46"/>
          <p:cNvCxnSpPr>
            <a:cxnSpLocks noChangeShapeType="1"/>
            <a:stCxn id="6" idx="4"/>
            <a:endCxn id="10" idx="0"/>
          </p:cNvCxnSpPr>
          <p:nvPr/>
        </p:nvCxnSpPr>
        <p:spPr bwMode="auto">
          <a:xfrm rot="16200000" flipH="1">
            <a:off x="3810000" y="3543300"/>
            <a:ext cx="533400" cy="152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50"/>
          <p:cNvCxnSpPr>
            <a:cxnSpLocks noChangeShapeType="1"/>
            <a:stCxn id="10" idx="7"/>
            <a:endCxn id="9" idx="3"/>
          </p:cNvCxnSpPr>
          <p:nvPr/>
        </p:nvCxnSpPr>
        <p:spPr bwMode="auto">
          <a:xfrm rot="5400000" flipH="1" flipV="1">
            <a:off x="4662488" y="3214688"/>
            <a:ext cx="504825" cy="1038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53"/>
          <p:cNvCxnSpPr>
            <a:cxnSpLocks noChangeShapeType="1"/>
            <a:stCxn id="11" idx="5"/>
            <a:endCxn id="12" idx="1"/>
          </p:cNvCxnSpPr>
          <p:nvPr/>
        </p:nvCxnSpPr>
        <p:spPr bwMode="auto">
          <a:xfrm rot="16200000" flipH="1">
            <a:off x="2947988" y="4929188"/>
            <a:ext cx="7334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56"/>
          <p:cNvCxnSpPr>
            <a:cxnSpLocks noChangeShapeType="1"/>
            <a:stCxn id="10" idx="3"/>
            <a:endCxn id="12" idx="0"/>
          </p:cNvCxnSpPr>
          <p:nvPr/>
        </p:nvCxnSpPr>
        <p:spPr bwMode="auto">
          <a:xfrm rot="5400000">
            <a:off x="3371851" y="4871617"/>
            <a:ext cx="938633" cy="13853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59"/>
          <p:cNvCxnSpPr>
            <a:cxnSpLocks noChangeShapeType="1"/>
            <a:stCxn id="12" idx="7"/>
            <a:endCxn id="10" idx="4"/>
          </p:cNvCxnSpPr>
          <p:nvPr/>
        </p:nvCxnSpPr>
        <p:spPr bwMode="auto">
          <a:xfrm rot="5400000" flipH="1" flipV="1">
            <a:off x="3614737" y="4972051"/>
            <a:ext cx="938213" cy="138112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62"/>
          <p:cNvCxnSpPr>
            <a:cxnSpLocks noChangeShapeType="1"/>
            <a:stCxn id="10" idx="6"/>
            <a:endCxn id="13" idx="2"/>
          </p:cNvCxnSpPr>
          <p:nvPr/>
        </p:nvCxnSpPr>
        <p:spPr bwMode="auto">
          <a:xfrm>
            <a:off x="4495800" y="4229100"/>
            <a:ext cx="1295400" cy="457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77170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From Intuition to Algorithm</a:t>
            </a:r>
          </a:p>
        </p:txBody>
      </p:sp>
      <p:sp>
        <p:nvSpPr>
          <p:cNvPr id="91139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Data representation:</a:t>
            </a:r>
          </a:p>
          <a:p>
            <a:pPr lvl="1"/>
            <a:r>
              <a:rPr lang="en-GB" dirty="0" smtClean="0"/>
              <a:t>Key: node </a:t>
            </a:r>
            <a:r>
              <a:rPr lang="en-GB" i="1" dirty="0" smtClean="0"/>
              <a:t>n</a:t>
            </a:r>
          </a:p>
          <a:p>
            <a:pPr lvl="1"/>
            <a:r>
              <a:rPr lang="en-GB" dirty="0" smtClean="0"/>
              <a:t>Value: </a:t>
            </a:r>
            <a:r>
              <a:rPr lang="en-GB" i="1" dirty="0" smtClean="0"/>
              <a:t>d</a:t>
            </a:r>
            <a:r>
              <a:rPr lang="en-GB" dirty="0" smtClean="0"/>
              <a:t> (distance from start), adjacency list (nodes reachable from </a:t>
            </a:r>
            <a:r>
              <a:rPr lang="en-GB" i="1" dirty="0" smtClean="0"/>
              <a:t>n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>
                <a:sym typeface="Symbol"/>
              </a:rPr>
              <a:t>Initialization: for all nodes except for start node, </a:t>
            </a:r>
            <a:r>
              <a:rPr lang="en-GB" i="1" dirty="0" smtClean="0"/>
              <a:t>d</a:t>
            </a:r>
            <a:r>
              <a:rPr lang="en-GB" dirty="0" smtClean="0"/>
              <a:t> = </a:t>
            </a:r>
            <a:r>
              <a:rPr lang="en-GB" dirty="0" smtClean="0">
                <a:sym typeface="Symbol"/>
              </a:rPr>
              <a:t></a:t>
            </a:r>
            <a:endParaRPr lang="en-GB" dirty="0" smtClean="0"/>
          </a:p>
          <a:p>
            <a:r>
              <a:rPr lang="en-GB" dirty="0" smtClean="0">
                <a:sym typeface="Symbol" pitchFamily="18" charset="2"/>
              </a:rPr>
              <a:t>Mapper:</a:t>
            </a:r>
          </a:p>
          <a:p>
            <a:pPr lvl="1"/>
            <a:r>
              <a:rPr lang="en-GB" dirty="0" smtClean="0">
                <a:sym typeface="Symbol" pitchFamily="18" charset="2"/>
              </a:rPr>
              <a:t></a:t>
            </a:r>
            <a:r>
              <a:rPr lang="en-GB" i="1" dirty="0" smtClean="0"/>
              <a:t>m</a:t>
            </a:r>
            <a:r>
              <a:rPr lang="en-GB" dirty="0" smtClean="0"/>
              <a:t> </a:t>
            </a:r>
            <a:r>
              <a:rPr lang="en-GB" dirty="0" smtClean="0">
                <a:sym typeface="Symbol" pitchFamily="18" charset="2"/>
              </a:rPr>
              <a:t></a:t>
            </a:r>
            <a:r>
              <a:rPr lang="en-GB" dirty="0" smtClean="0"/>
              <a:t> adjacency list: emit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 </a:t>
            </a:r>
            <a:r>
              <a:rPr lang="en-GB" dirty="0" smtClean="0"/>
              <a:t>+ 1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/>
              <a:t>Remember to also emit distance to yourself</a:t>
            </a:r>
            <a:endParaRPr lang="en-GB" dirty="0" smtClean="0"/>
          </a:p>
          <a:p>
            <a:r>
              <a:rPr lang="en-GB" dirty="0" smtClean="0"/>
              <a:t>Sort/Shuffle</a:t>
            </a:r>
          </a:p>
          <a:p>
            <a:pPr lvl="1"/>
            <a:r>
              <a:rPr lang="en-GB" dirty="0" smtClean="0"/>
              <a:t>Groups distances by reachable nodes</a:t>
            </a:r>
          </a:p>
          <a:p>
            <a:r>
              <a:rPr lang="en-GB" dirty="0" smtClean="0"/>
              <a:t>Reducer:</a:t>
            </a:r>
          </a:p>
          <a:p>
            <a:pPr lvl="1"/>
            <a:r>
              <a:rPr lang="en-GB" dirty="0" smtClean="0"/>
              <a:t>Selects minimum distance path for each reachable node</a:t>
            </a:r>
          </a:p>
          <a:p>
            <a:pPr lvl="1"/>
            <a:r>
              <a:rPr lang="en-GB" dirty="0" smtClean="0"/>
              <a:t>Additional bookkeeping needed to keep track of actual path</a:t>
            </a:r>
          </a:p>
        </p:txBody>
      </p:sp>
    </p:spTree>
    <p:extLst>
      <p:ext uri="{BB962C8B-B14F-4D97-AF65-F5344CB8AC3E}">
        <p14:creationId xmlns:p14="http://schemas.microsoft.com/office/powerpoint/2010/main" val="300108782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139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Multiple Iterations Needed</a:t>
            </a:r>
          </a:p>
        </p:txBody>
      </p:sp>
      <p:sp>
        <p:nvSpPr>
          <p:cNvPr id="92163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Each MapReduce iteration advances the “frontier” by one hop</a:t>
            </a:r>
          </a:p>
          <a:p>
            <a:pPr lvl="1"/>
            <a:r>
              <a:rPr lang="en-GB" dirty="0" smtClean="0"/>
              <a:t>Subsequent iterations include more and more reachable nodes as frontier expands</a:t>
            </a:r>
          </a:p>
          <a:p>
            <a:pPr lvl="1"/>
            <a:r>
              <a:rPr lang="en-GB" dirty="0" smtClean="0"/>
              <a:t>Multiple iterations are needed to explore entire graph</a:t>
            </a:r>
          </a:p>
          <a:p>
            <a:r>
              <a:rPr lang="en-GB" dirty="0" smtClean="0"/>
              <a:t>Preserving graph structure:</a:t>
            </a:r>
          </a:p>
          <a:p>
            <a:pPr lvl="1"/>
            <a:r>
              <a:rPr lang="en-GB" dirty="0" smtClean="0"/>
              <a:t>Problem: Where did the adjacency list go?</a:t>
            </a:r>
          </a:p>
          <a:p>
            <a:pPr lvl="1"/>
            <a:r>
              <a:rPr lang="en-GB" dirty="0" smtClean="0"/>
              <a:t>Solution: mapper emits (</a:t>
            </a:r>
            <a:r>
              <a:rPr lang="en-GB" i="1" dirty="0" smtClean="0"/>
              <a:t>n</a:t>
            </a:r>
            <a:r>
              <a:rPr lang="en-GB" dirty="0" smtClean="0"/>
              <a:t>, adjacency list) as well</a:t>
            </a:r>
          </a:p>
        </p:txBody>
      </p:sp>
    </p:spTree>
    <p:extLst>
      <p:ext uri="{BB962C8B-B14F-4D97-AF65-F5344CB8AC3E}">
        <p14:creationId xmlns:p14="http://schemas.microsoft.com/office/powerpoint/2010/main" val="262818094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6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Pseudo-Code</a:t>
            </a:r>
            <a:endParaRPr lang="en-US" dirty="0"/>
          </a:p>
        </p:txBody>
      </p:sp>
      <p:pic>
        <p:nvPicPr>
          <p:cNvPr id="4" name="Content Placeholder 3" descr="graphs-bfs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43000" y="1628775"/>
            <a:ext cx="6934200" cy="3981450"/>
          </a:xfrm>
        </p:spPr>
      </p:pic>
    </p:spTree>
    <p:extLst>
      <p:ext uri="{BB962C8B-B14F-4D97-AF65-F5344CB8AC3E}">
        <p14:creationId xmlns:p14="http://schemas.microsoft.com/office/powerpoint/2010/main" val="4261525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(equal edge weight case)?</a:t>
            </a:r>
          </a:p>
          <a:p>
            <a:r>
              <a:rPr lang="en-US" dirty="0" smtClean="0"/>
              <a:t>Convince yourself: when a node is first “discovered”, we’ve found the shortest path</a:t>
            </a:r>
          </a:p>
          <a:p>
            <a:r>
              <a:rPr lang="en-US" dirty="0" smtClean="0"/>
              <a:t>Now answer the question...</a:t>
            </a:r>
          </a:p>
          <a:p>
            <a:pPr lvl="1"/>
            <a:r>
              <a:rPr lang="en-US" dirty="0" smtClean="0"/>
              <a:t>Six degrees of separation?</a:t>
            </a:r>
          </a:p>
          <a:p>
            <a:r>
              <a:rPr lang="en-US" dirty="0" smtClean="0"/>
              <a:t>Practicalities of implementation in MapReduce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0390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Comparison to Dijkstra</a:t>
            </a:r>
          </a:p>
        </p:txBody>
      </p:sp>
      <p:sp>
        <p:nvSpPr>
          <p:cNvPr id="96259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Dijkstra’s</a:t>
            </a:r>
            <a:r>
              <a:rPr lang="en-GB" dirty="0" smtClean="0"/>
              <a:t> algorithm is more efficient </a:t>
            </a:r>
          </a:p>
          <a:p>
            <a:pPr lvl="1"/>
            <a:r>
              <a:rPr lang="en-GB" dirty="0" smtClean="0"/>
              <a:t>At each step, only pursues edges from minimum-cost path inside frontier</a:t>
            </a:r>
          </a:p>
          <a:p>
            <a:r>
              <a:rPr lang="en-GB" dirty="0" smtClean="0"/>
              <a:t>MapReduce explores all paths in parallel</a:t>
            </a:r>
          </a:p>
          <a:p>
            <a:pPr lvl="1"/>
            <a:r>
              <a:rPr lang="en-GB" dirty="0" smtClean="0"/>
              <a:t>Lots of “waste”</a:t>
            </a:r>
          </a:p>
          <a:p>
            <a:pPr lvl="1"/>
            <a:r>
              <a:rPr lang="en-GB" dirty="0" smtClean="0"/>
              <a:t>Useful work is only done at the “frontier”</a:t>
            </a:r>
          </a:p>
          <a:p>
            <a:r>
              <a:rPr lang="en-GB" dirty="0" smtClean="0"/>
              <a:t>Why can’t we do better using MapReduce?</a:t>
            </a:r>
          </a:p>
        </p:txBody>
      </p:sp>
    </p:spTree>
    <p:extLst>
      <p:ext uri="{BB962C8B-B14F-4D97-AF65-F5344CB8AC3E}">
        <p14:creationId xmlns:p14="http://schemas.microsoft.com/office/powerpoint/2010/main" val="267095670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59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Single Source: Weighted Edges</a:t>
            </a:r>
          </a:p>
        </p:txBody>
      </p:sp>
      <p:sp>
        <p:nvSpPr>
          <p:cNvPr id="9523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Now add positive weights to the edges</a:t>
            </a:r>
          </a:p>
          <a:p>
            <a:pPr lvl="1"/>
            <a:r>
              <a:rPr lang="en-GB" dirty="0" smtClean="0"/>
              <a:t>Why can’t edge weights be negative?</a:t>
            </a:r>
          </a:p>
          <a:p>
            <a:r>
              <a:rPr lang="en-GB" dirty="0" smtClean="0"/>
              <a:t>Simple change: add weight </a:t>
            </a:r>
            <a:r>
              <a:rPr lang="en-GB" i="1" dirty="0" smtClean="0"/>
              <a:t>w</a:t>
            </a:r>
            <a:r>
              <a:rPr lang="en-GB" dirty="0" smtClean="0"/>
              <a:t> for each edge in adjacency list</a:t>
            </a:r>
          </a:p>
          <a:p>
            <a:pPr lvl="1"/>
            <a:r>
              <a:rPr lang="en-GB" dirty="0" smtClean="0"/>
              <a:t>In mapper, emit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 </a:t>
            </a:r>
            <a:r>
              <a:rPr lang="en-GB" dirty="0" smtClean="0"/>
              <a:t>+ </a:t>
            </a:r>
            <a:r>
              <a:rPr lang="en-GB" i="1" dirty="0" err="1" smtClean="0"/>
              <a:t>w</a:t>
            </a:r>
            <a:r>
              <a:rPr lang="en-GB" i="1" baseline="-25000" dirty="0" err="1" smtClean="0"/>
              <a:t>p</a:t>
            </a:r>
            <a:r>
              <a:rPr lang="en-GB" dirty="0" smtClean="0"/>
              <a:t>) instead of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</a:t>
            </a:r>
            <a:r>
              <a:rPr lang="en-GB" dirty="0" smtClean="0"/>
              <a:t> + 1) for each node </a:t>
            </a:r>
            <a:r>
              <a:rPr lang="en-GB" i="1" dirty="0" smtClean="0"/>
              <a:t>m</a:t>
            </a:r>
          </a:p>
          <a:p>
            <a:r>
              <a:rPr lang="en-GB" dirty="0" smtClean="0"/>
              <a:t>That’s it?</a:t>
            </a:r>
          </a:p>
        </p:txBody>
      </p:sp>
    </p:spTree>
    <p:extLst>
      <p:ext uri="{BB962C8B-B14F-4D97-AF65-F5344CB8AC3E}">
        <p14:creationId xmlns:p14="http://schemas.microsoft.com/office/powerpoint/2010/main" val="5119653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What’s a graph?</a:t>
            </a:r>
          </a:p>
        </p:txBody>
      </p:sp>
      <p:sp>
        <p:nvSpPr>
          <p:cNvPr id="73731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 = (V,E), where</a:t>
            </a:r>
          </a:p>
          <a:p>
            <a:pPr lvl="1"/>
            <a:r>
              <a:rPr lang="en-GB" dirty="0" smtClean="0"/>
              <a:t>V represents the set of vertices (nodes)</a:t>
            </a:r>
          </a:p>
          <a:p>
            <a:pPr lvl="1"/>
            <a:r>
              <a:rPr lang="en-GB" dirty="0" smtClean="0"/>
              <a:t>E represents the set of edges (links)</a:t>
            </a:r>
          </a:p>
          <a:p>
            <a:pPr lvl="1"/>
            <a:r>
              <a:rPr lang="en-GB" dirty="0" smtClean="0"/>
              <a:t>Both vertices and edges may contain additional information</a:t>
            </a:r>
          </a:p>
          <a:p>
            <a:r>
              <a:rPr lang="en-GB" dirty="0" smtClean="0"/>
              <a:t>Different types of graphs:</a:t>
            </a:r>
          </a:p>
          <a:p>
            <a:pPr lvl="1"/>
            <a:r>
              <a:rPr lang="en-GB" dirty="0" smtClean="0"/>
              <a:t>Directed vs. undirected edges</a:t>
            </a:r>
          </a:p>
          <a:p>
            <a:pPr lvl="1"/>
            <a:r>
              <a:rPr lang="en-GB" dirty="0" smtClean="0"/>
              <a:t>Presence or absence of cycles</a:t>
            </a:r>
          </a:p>
          <a:p>
            <a:r>
              <a:rPr lang="en-US" dirty="0" smtClean="0"/>
              <a:t>Graphs are everywhere:</a:t>
            </a:r>
          </a:p>
          <a:p>
            <a:pPr lvl="1"/>
            <a:r>
              <a:rPr lang="en-US" dirty="0" smtClean="0"/>
              <a:t>Hyperlink structure of the web</a:t>
            </a:r>
          </a:p>
          <a:p>
            <a:pPr lvl="1"/>
            <a:r>
              <a:rPr lang="en-US" dirty="0" smtClean="0"/>
              <a:t>Physical structure of computers on the Internet</a:t>
            </a:r>
          </a:p>
          <a:p>
            <a:pPr lvl="1"/>
            <a:r>
              <a:rPr lang="en-US" dirty="0" smtClean="0"/>
              <a:t>Interstate highway system</a:t>
            </a:r>
          </a:p>
          <a:p>
            <a:pPr lvl="1"/>
            <a:r>
              <a:rPr lang="en-US" dirty="0" smtClean="0"/>
              <a:t>Social networks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15288669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(positive edge weight case)?</a:t>
            </a:r>
          </a:p>
          <a:p>
            <a:r>
              <a:rPr lang="en-US" dirty="0" smtClean="0"/>
              <a:t>Convince yourself: when a node is first “discovered”, we’ve found the shortest path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0517061">
            <a:off x="3871943" y="2531797"/>
            <a:ext cx="1659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Not true!</a:t>
            </a:r>
            <a:endParaRPr lang="en-US" sz="24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985698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Complexities</a:t>
            </a:r>
            <a:endParaRPr lang="en-US" dirty="0"/>
          </a:p>
        </p:txBody>
      </p:sp>
      <p:sp>
        <p:nvSpPr>
          <p:cNvPr id="45" name="Arc 44"/>
          <p:cNvSpPr/>
          <p:nvPr/>
        </p:nvSpPr>
        <p:spPr>
          <a:xfrm rot="1144159">
            <a:off x="-281879" y="2689921"/>
            <a:ext cx="2971800" cy="2971800"/>
          </a:xfrm>
          <a:prstGeom prst="arc">
            <a:avLst/>
          </a:prstGeom>
          <a:noFill/>
          <a:ln w="25400" cap="flat" cmpd="sng" algn="ctr">
            <a:solidFill>
              <a:sysClr val="windowText" lastClr="000000"/>
            </a:solidFill>
            <a:prstDash val="lg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6" name="Straight Arrow Connector 77"/>
          <p:cNvCxnSpPr>
            <a:cxnSpLocks noChangeShapeType="1"/>
            <a:endCxn id="53" idx="2"/>
          </p:cNvCxnSpPr>
          <p:nvPr/>
        </p:nvCxnSpPr>
        <p:spPr bwMode="auto">
          <a:xfrm>
            <a:off x="1066800" y="3886200"/>
            <a:ext cx="990600" cy="120521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7" name="Straight Arrow Connector 77"/>
          <p:cNvCxnSpPr>
            <a:cxnSpLocks noChangeShapeType="1"/>
          </p:cNvCxnSpPr>
          <p:nvPr/>
        </p:nvCxnSpPr>
        <p:spPr bwMode="auto">
          <a:xfrm flipV="1">
            <a:off x="2362200" y="3962400"/>
            <a:ext cx="914400" cy="76200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8" name="Straight Arrow Connector 77"/>
          <p:cNvCxnSpPr>
            <a:cxnSpLocks noChangeShapeType="1"/>
            <a:endCxn id="52" idx="5"/>
          </p:cNvCxnSpPr>
          <p:nvPr/>
        </p:nvCxnSpPr>
        <p:spPr bwMode="auto">
          <a:xfrm rot="10800000">
            <a:off x="2609382" y="3447582"/>
            <a:ext cx="743418" cy="36241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9" name="Straight Arrow Connector 77"/>
          <p:cNvCxnSpPr>
            <a:cxnSpLocks noChangeShapeType="1"/>
          </p:cNvCxnSpPr>
          <p:nvPr/>
        </p:nvCxnSpPr>
        <p:spPr bwMode="auto">
          <a:xfrm rot="5400000" flipH="1" flipV="1">
            <a:off x="2171701" y="3619502"/>
            <a:ext cx="380998" cy="152399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arrow" w="med" len="med"/>
          </a:ln>
        </p:spPr>
      </p:cxnSp>
      <p:sp>
        <p:nvSpPr>
          <p:cNvPr id="50" name="Oval 49"/>
          <p:cNvSpPr/>
          <p:nvPr/>
        </p:nvSpPr>
        <p:spPr bwMode="auto">
          <a:xfrm>
            <a:off x="838200" y="36576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25400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85800" y="391400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Oval 51"/>
          <p:cNvSpPr/>
          <p:nvPr/>
        </p:nvSpPr>
        <p:spPr bwMode="auto">
          <a:xfrm>
            <a:off x="2273559" y="31117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3" name="Oval 52"/>
          <p:cNvSpPr/>
          <p:nvPr/>
        </p:nvSpPr>
        <p:spPr bwMode="auto">
          <a:xfrm>
            <a:off x="2057400" y="38100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76600" y="37213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774" y="4191000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454556" y="4066401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q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042022" y="3228201"/>
            <a:ext cx="243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981200" y="2694801"/>
            <a:ext cx="12602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search frontier</a:t>
            </a:r>
            <a:endParaRPr lang="en-US" sz="1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4997048" y="2514600"/>
            <a:ext cx="3537352" cy="2423040"/>
            <a:chOff x="4997048" y="2514600"/>
            <a:chExt cx="3537352" cy="2423040"/>
          </a:xfrm>
        </p:grpSpPr>
        <p:cxnSp>
          <p:nvCxnSpPr>
            <p:cNvPr id="95" name="Straight Arrow Connector 77"/>
            <p:cNvCxnSpPr>
              <a:cxnSpLocks noChangeShapeType="1"/>
            </p:cNvCxnSpPr>
            <p:nvPr/>
          </p:nvCxnSpPr>
          <p:spPr bwMode="auto">
            <a:xfrm>
              <a:off x="6858000" y="2755641"/>
              <a:ext cx="533400" cy="762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6" name="Straight Arrow Connector 77"/>
            <p:cNvCxnSpPr>
              <a:cxnSpLocks noChangeShapeType="1"/>
            </p:cNvCxnSpPr>
            <p:nvPr/>
          </p:nvCxnSpPr>
          <p:spPr bwMode="auto">
            <a:xfrm>
              <a:off x="7696200" y="2908041"/>
              <a:ext cx="457200" cy="2286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7" name="Straight Arrow Connector 77"/>
            <p:cNvCxnSpPr>
              <a:cxnSpLocks noChangeShapeType="1"/>
            </p:cNvCxnSpPr>
            <p:nvPr/>
          </p:nvCxnSpPr>
          <p:spPr bwMode="auto">
            <a:xfrm rot="5400000" flipH="1" flipV="1">
              <a:off x="6248400" y="2831841"/>
              <a:ext cx="304800" cy="3048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8" name="Straight Arrow Connector 77"/>
            <p:cNvCxnSpPr>
              <a:cxnSpLocks noChangeShapeType="1"/>
            </p:cNvCxnSpPr>
            <p:nvPr/>
          </p:nvCxnSpPr>
          <p:spPr bwMode="auto">
            <a:xfrm rot="10800000">
              <a:off x="6337042" y="3320921"/>
              <a:ext cx="444758" cy="272921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9" name="Straight Arrow Connector 77"/>
            <p:cNvCxnSpPr>
              <a:cxnSpLocks noChangeShapeType="1"/>
            </p:cNvCxnSpPr>
            <p:nvPr/>
          </p:nvCxnSpPr>
          <p:spPr bwMode="auto">
            <a:xfrm rot="16200000" flipV="1">
              <a:off x="6920902" y="3885344"/>
              <a:ext cx="426177" cy="210018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00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6705600" y="4432041"/>
              <a:ext cx="457200" cy="139959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1" name="Oval 100"/>
            <p:cNvSpPr/>
            <p:nvPr/>
          </p:nvSpPr>
          <p:spPr bwMode="auto">
            <a:xfrm>
              <a:off x="5257800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25400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02" name="Straight Arrow Connector 77"/>
            <p:cNvCxnSpPr>
              <a:cxnSpLocks noChangeShapeType="1"/>
            </p:cNvCxnSpPr>
            <p:nvPr/>
          </p:nvCxnSpPr>
          <p:spPr bwMode="auto">
            <a:xfrm rot="16200000" flipH="1">
              <a:off x="5486400" y="38986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3" name="TextBox 102"/>
            <p:cNvSpPr txBox="1">
              <a:spLocks noChangeArrowheads="1"/>
            </p:cNvSpPr>
            <p:nvPr/>
          </p:nvSpPr>
          <p:spPr bwMode="auto">
            <a:xfrm>
              <a:off x="5562600" y="3212841"/>
              <a:ext cx="341760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10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997048" y="36216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5638800" y="41148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6" name="Oval 105"/>
            <p:cNvSpPr/>
            <p:nvPr/>
          </p:nvSpPr>
          <p:spPr bwMode="auto">
            <a:xfrm>
              <a:off x="5943600" y="3048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7" name="Oval 106"/>
            <p:cNvSpPr/>
            <p:nvPr/>
          </p:nvSpPr>
          <p:spPr bwMode="auto">
            <a:xfrm>
              <a:off x="6324600" y="4419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" name="Oval 107"/>
            <p:cNvSpPr/>
            <p:nvPr/>
          </p:nvSpPr>
          <p:spPr bwMode="auto">
            <a:xfrm>
              <a:off x="7150359" y="41272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9" name="Oval 108"/>
            <p:cNvSpPr/>
            <p:nvPr/>
          </p:nvSpPr>
          <p:spPr bwMode="auto">
            <a:xfrm>
              <a:off x="6693159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0" name="Oval 109"/>
            <p:cNvSpPr/>
            <p:nvPr/>
          </p:nvSpPr>
          <p:spPr bwMode="auto">
            <a:xfrm>
              <a:off x="6540759" y="2514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1" name="Oval 110"/>
            <p:cNvSpPr/>
            <p:nvPr/>
          </p:nvSpPr>
          <p:spPr bwMode="auto">
            <a:xfrm>
              <a:off x="7378959" y="26794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" name="Oval 111"/>
            <p:cNvSpPr/>
            <p:nvPr/>
          </p:nvSpPr>
          <p:spPr bwMode="auto">
            <a:xfrm>
              <a:off x="8140959" y="3039105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13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5638800" y="33652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14" name="Straight Arrow Connector 77"/>
            <p:cNvCxnSpPr>
              <a:cxnSpLocks noChangeShapeType="1"/>
            </p:cNvCxnSpPr>
            <p:nvPr/>
          </p:nvCxnSpPr>
          <p:spPr bwMode="auto">
            <a:xfrm>
              <a:off x="6019800" y="4419600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15" name="TextBox 114"/>
            <p:cNvSpPr txBox="1"/>
            <p:nvPr/>
          </p:nvSpPr>
          <p:spPr>
            <a:xfrm>
              <a:off x="5638800" y="44598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6597248" y="46606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7511648" y="42034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7054448" y="34692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91200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6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6749648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7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7543800" y="3012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8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8153400" y="3393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9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TextBox 122"/>
            <p:cNvSpPr txBox="1">
              <a:spLocks noChangeArrowheads="1"/>
            </p:cNvSpPr>
            <p:nvPr/>
          </p:nvSpPr>
          <p:spPr bwMode="auto">
            <a:xfrm>
              <a:off x="5410200" y="38656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4" name="TextBox 123"/>
            <p:cNvSpPr txBox="1">
              <a:spLocks noChangeArrowheads="1"/>
            </p:cNvSpPr>
            <p:nvPr/>
          </p:nvSpPr>
          <p:spPr bwMode="auto">
            <a:xfrm>
              <a:off x="5985186" y="44320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5" name="TextBox 124"/>
            <p:cNvSpPr txBox="1">
              <a:spLocks noChangeArrowheads="1"/>
            </p:cNvSpPr>
            <p:nvPr/>
          </p:nvSpPr>
          <p:spPr bwMode="auto">
            <a:xfrm>
              <a:off x="6747186" y="4279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6" name="TextBox 125"/>
            <p:cNvSpPr txBox="1">
              <a:spLocks noChangeArrowheads="1"/>
            </p:cNvSpPr>
            <p:nvPr/>
          </p:nvSpPr>
          <p:spPr bwMode="auto">
            <a:xfrm>
              <a:off x="6934200" y="3898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7" name="TextBox 126"/>
            <p:cNvSpPr txBox="1">
              <a:spLocks noChangeArrowheads="1"/>
            </p:cNvSpPr>
            <p:nvPr/>
          </p:nvSpPr>
          <p:spPr bwMode="auto">
            <a:xfrm>
              <a:off x="6324600" y="34084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8" name="TextBox 127"/>
            <p:cNvSpPr txBox="1">
              <a:spLocks noChangeArrowheads="1"/>
            </p:cNvSpPr>
            <p:nvPr/>
          </p:nvSpPr>
          <p:spPr bwMode="auto">
            <a:xfrm>
              <a:off x="6213786" y="2755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9" name="TextBox 128"/>
            <p:cNvSpPr txBox="1">
              <a:spLocks noChangeArrowheads="1"/>
            </p:cNvSpPr>
            <p:nvPr/>
          </p:nvSpPr>
          <p:spPr bwMode="auto">
            <a:xfrm>
              <a:off x="7010400" y="25702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0" name="TextBox 129"/>
            <p:cNvSpPr txBox="1">
              <a:spLocks noChangeArrowheads="1"/>
            </p:cNvSpPr>
            <p:nvPr/>
          </p:nvSpPr>
          <p:spPr bwMode="auto">
            <a:xfrm>
              <a:off x="7848600" y="27988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65335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(positive edge weight case)?</a:t>
            </a:r>
          </a:p>
          <a:p>
            <a:r>
              <a:rPr lang="en-US" dirty="0" smtClean="0"/>
              <a:t>Practicalities of implementation in MapReduce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8249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rowd_in_HK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0832" y="1"/>
            <a:ext cx="10314432" cy="68580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743200" y="4305300"/>
            <a:ext cx="5943600" cy="1028700"/>
          </a:xfrm>
        </p:spPr>
        <p:txBody>
          <a:bodyPr/>
          <a:lstStyle/>
          <a:p>
            <a:r>
              <a:rPr lang="en-US" dirty="0" smtClean="0"/>
              <a:t>Application: Social Search</a:t>
            </a:r>
            <a:endParaRPr lang="en-US" dirty="0"/>
          </a:p>
        </p:txBody>
      </p:sp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(Crowd)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3941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Search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searching, how to rank friends named “John”?</a:t>
            </a:r>
          </a:p>
          <a:p>
            <a:pPr lvl="1"/>
            <a:r>
              <a:rPr lang="en-US" dirty="0" smtClean="0"/>
              <a:t>Assume undirected graphs</a:t>
            </a:r>
          </a:p>
          <a:p>
            <a:pPr lvl="1"/>
            <a:r>
              <a:rPr lang="en-US" dirty="0" smtClean="0"/>
              <a:t>Rank matches by distance to user</a:t>
            </a:r>
          </a:p>
          <a:p>
            <a:r>
              <a:rPr lang="en-US" dirty="0" smtClean="0"/>
              <a:t>Naïve implementations:</a:t>
            </a:r>
          </a:p>
          <a:p>
            <a:pPr lvl="1"/>
            <a:r>
              <a:rPr lang="en-US" dirty="0" err="1" smtClean="0"/>
              <a:t>Precompute</a:t>
            </a:r>
            <a:r>
              <a:rPr lang="en-US" dirty="0" smtClean="0"/>
              <a:t> all-pairs distances</a:t>
            </a:r>
          </a:p>
          <a:p>
            <a:pPr lvl="1"/>
            <a:r>
              <a:rPr lang="en-US" dirty="0" smtClean="0"/>
              <a:t>Compute distances at query time</a:t>
            </a:r>
          </a:p>
          <a:p>
            <a:r>
              <a:rPr lang="en-US" dirty="0" smtClean="0"/>
              <a:t>Can we do better?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458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All-Pairs?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Floyd-</a:t>
            </a:r>
            <a:r>
              <a:rPr lang="en-US" dirty="0" err="1"/>
              <a:t>Warshall</a:t>
            </a:r>
            <a:r>
              <a:rPr lang="en-US" dirty="0"/>
              <a:t> </a:t>
            </a:r>
            <a:r>
              <a:rPr lang="en-US" dirty="0" smtClean="0"/>
              <a:t>Algorithm: difficult to MapReduce-</a:t>
            </a:r>
            <a:r>
              <a:rPr lang="en-US" dirty="0" err="1" smtClean="0"/>
              <a:t>ify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Multiple-source shortest paths in MapReduce: run multiple parallel BFS </a:t>
            </a:r>
            <a:r>
              <a:rPr lang="en-US" i="1" dirty="0" smtClean="0"/>
              <a:t>simultaneously</a:t>
            </a:r>
          </a:p>
          <a:p>
            <a:pPr lvl="1"/>
            <a:r>
              <a:rPr lang="en-US" dirty="0" smtClean="0"/>
              <a:t>Assume source nodes {</a:t>
            </a:r>
            <a:r>
              <a:rPr lang="en-US" i="1" dirty="0" smtClean="0"/>
              <a:t>s</a:t>
            </a:r>
            <a:r>
              <a:rPr lang="en-US" i="1" baseline="-25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s</a:t>
            </a:r>
            <a:r>
              <a:rPr lang="en-US" i="1" baseline="-25000" dirty="0" smtClean="0"/>
              <a:t>1</a:t>
            </a:r>
            <a:r>
              <a:rPr lang="en-US" dirty="0" smtClean="0"/>
              <a:t>, … </a:t>
            </a:r>
            <a:r>
              <a:rPr lang="en-US" i="1" dirty="0" smtClean="0"/>
              <a:t>s</a:t>
            </a:r>
            <a:r>
              <a:rPr lang="en-US" i="1" baseline="-25000" dirty="0" smtClean="0"/>
              <a:t>n</a:t>
            </a:r>
            <a:r>
              <a:rPr lang="en-US" dirty="0" smtClean="0"/>
              <a:t>}</a:t>
            </a:r>
          </a:p>
          <a:p>
            <a:pPr lvl="1"/>
            <a:r>
              <a:rPr lang="en-US" dirty="0" smtClean="0"/>
              <a:t>Instead of emitting a single distance, emit an array of distances, with respect to each source</a:t>
            </a:r>
          </a:p>
          <a:p>
            <a:pPr lvl="1"/>
            <a:r>
              <a:rPr lang="en-US" dirty="0" smtClean="0"/>
              <a:t>Reducer selects minimum for each element in array</a:t>
            </a:r>
          </a:p>
          <a:p>
            <a:r>
              <a:rPr lang="en-US" dirty="0" smtClean="0"/>
              <a:t>Does this scale?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901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Landmark Approach (aka sketches)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</a:t>
            </a:r>
            <a:r>
              <a:rPr lang="en-US" i="1" dirty="0" smtClean="0"/>
              <a:t>n</a:t>
            </a:r>
            <a:r>
              <a:rPr lang="en-US" dirty="0" smtClean="0"/>
              <a:t> seeds </a:t>
            </a:r>
            <a:r>
              <a:rPr lang="en-US" dirty="0" smtClean="0">
                <a:solidFill>
                  <a:srgbClr val="000000"/>
                </a:solidFill>
              </a:rPr>
              <a:t>{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0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, … 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n</a:t>
            </a:r>
            <a:r>
              <a:rPr lang="en-US" dirty="0" smtClean="0">
                <a:solidFill>
                  <a:srgbClr val="000000"/>
                </a:solidFill>
              </a:rPr>
              <a:t>}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Compute distances from seeds to every node: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What can we conclude about distances?</a:t>
            </a:r>
          </a:p>
          <a:p>
            <a:pPr lvl="1"/>
            <a:r>
              <a:rPr lang="en-US" dirty="0" smtClean="0"/>
              <a:t>Insight: landmarks bound the maximum path length</a:t>
            </a:r>
          </a:p>
          <a:p>
            <a:r>
              <a:rPr lang="en-US" dirty="0" smtClean="0"/>
              <a:t>Lots of details:</a:t>
            </a:r>
          </a:p>
          <a:p>
            <a:pPr lvl="1"/>
            <a:r>
              <a:rPr lang="en-US" dirty="0" smtClean="0"/>
              <a:t>How to more tightly bound distances</a:t>
            </a:r>
          </a:p>
          <a:p>
            <a:pPr lvl="1"/>
            <a:r>
              <a:rPr lang="en-US" dirty="0" smtClean="0"/>
              <a:t>How to select landmarks (random isn’t the best…)</a:t>
            </a:r>
          </a:p>
          <a:p>
            <a:r>
              <a:rPr lang="en-US" dirty="0" smtClean="0"/>
              <a:t>Use multi-source parallel BFS implementation in MapReduce!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71600" y="2133600"/>
            <a:ext cx="14696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	=	[2, 1, 1]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B 	=	[1, 1, 2]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C	=	[4, 3, 1]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	=	[1, 2, 4]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230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6-01-14_Surface_wav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15636" y="-1"/>
            <a:ext cx="10016836" cy="6886575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(Wave)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6" name="Title 6"/>
          <p:cNvSpPr txBox="1">
            <a:spLocks/>
          </p:cNvSpPr>
          <p:nvPr/>
        </p:nvSpPr>
        <p:spPr>
          <a:xfrm>
            <a:off x="6667500" y="5334000"/>
            <a:ext cx="24384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&lt;pause/&gt;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8129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and MapReduce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large class of graph algorithms involve:</a:t>
            </a:r>
          </a:p>
          <a:p>
            <a:pPr lvl="1"/>
            <a:r>
              <a:rPr lang="en-GB" dirty="0" smtClean="0"/>
              <a:t>Performing computations at each node: based on node features, edge features, and local link structure</a:t>
            </a:r>
          </a:p>
          <a:p>
            <a:pPr lvl="1"/>
            <a:r>
              <a:rPr lang="en-GB" dirty="0" smtClean="0"/>
              <a:t>Propagating computations: “traversing” the graph</a:t>
            </a:r>
          </a:p>
          <a:p>
            <a:r>
              <a:rPr lang="en-GB" dirty="0" smtClean="0"/>
              <a:t>Generic recipe:</a:t>
            </a:r>
          </a:p>
          <a:p>
            <a:pPr lvl="1"/>
            <a:r>
              <a:rPr lang="en-GB" dirty="0" smtClean="0"/>
              <a:t>Represent graphs as adjacency lists</a:t>
            </a:r>
          </a:p>
          <a:p>
            <a:pPr lvl="1"/>
            <a:r>
              <a:rPr lang="en-GB" dirty="0" smtClean="0"/>
              <a:t>Perform local computations in mapper</a:t>
            </a:r>
          </a:p>
          <a:p>
            <a:pPr lvl="1"/>
            <a:r>
              <a:rPr lang="en-GB" dirty="0" smtClean="0"/>
              <a:t>Pass along partial results via </a:t>
            </a:r>
            <a:r>
              <a:rPr lang="en-GB" dirty="0" err="1" smtClean="0"/>
              <a:t>outlinks</a:t>
            </a:r>
            <a:r>
              <a:rPr lang="en-GB" dirty="0" smtClean="0"/>
              <a:t>, keyed by destination node</a:t>
            </a:r>
          </a:p>
          <a:p>
            <a:pPr lvl="1"/>
            <a:r>
              <a:rPr lang="en-GB" dirty="0" smtClean="0"/>
              <a:t>Perform aggregation in reducer on </a:t>
            </a:r>
            <a:r>
              <a:rPr lang="en-GB" dirty="0" err="1" smtClean="0"/>
              <a:t>inlinks</a:t>
            </a:r>
            <a:r>
              <a:rPr lang="en-GB" dirty="0" smtClean="0"/>
              <a:t> to a node</a:t>
            </a:r>
          </a:p>
          <a:p>
            <a:pPr lvl="1"/>
            <a:r>
              <a:rPr lang="en-GB" dirty="0" smtClean="0"/>
              <a:t>Iterate until convergence: controlled by external “driver”</a:t>
            </a:r>
          </a:p>
          <a:p>
            <a:pPr lvl="1"/>
            <a:r>
              <a:rPr lang="en-GB" dirty="0" smtClean="0"/>
              <a:t>Don’t forget to pass the graph structure between iterations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4010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Random Walks Over the Web</a:t>
            </a:r>
          </a:p>
        </p:txBody>
      </p:sp>
      <p:sp>
        <p:nvSpPr>
          <p:cNvPr id="98307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Random surfer model:</a:t>
            </a:r>
          </a:p>
          <a:p>
            <a:pPr lvl="1"/>
            <a:r>
              <a:rPr lang="en-GB" dirty="0" smtClean="0"/>
              <a:t>User starts at a random Web page</a:t>
            </a:r>
          </a:p>
          <a:p>
            <a:pPr lvl="1"/>
            <a:r>
              <a:rPr lang="en-GB" dirty="0" smtClean="0"/>
              <a:t>User randomly clicks on links, surfing from page to page</a:t>
            </a:r>
          </a:p>
          <a:p>
            <a:r>
              <a:rPr lang="en-GB" dirty="0" err="1" smtClean="0"/>
              <a:t>PageRank</a:t>
            </a:r>
            <a:endParaRPr lang="en-GB" dirty="0" smtClean="0"/>
          </a:p>
          <a:p>
            <a:pPr lvl="1"/>
            <a:r>
              <a:rPr lang="en-GB" dirty="0" smtClean="0"/>
              <a:t>Characterizes the amount of time spent on any given page</a:t>
            </a:r>
          </a:p>
          <a:p>
            <a:pPr lvl="1"/>
            <a:r>
              <a:rPr lang="en-GB" dirty="0" smtClean="0"/>
              <a:t>Mathematically, a probability distribution over pages</a:t>
            </a:r>
          </a:p>
          <a:p>
            <a:r>
              <a:rPr lang="en-GB" dirty="0" err="1" smtClean="0"/>
              <a:t>PageRank</a:t>
            </a:r>
            <a:r>
              <a:rPr lang="en-GB" dirty="0" smtClean="0"/>
              <a:t> captures notions of page importance</a:t>
            </a:r>
          </a:p>
          <a:p>
            <a:pPr lvl="1"/>
            <a:r>
              <a:rPr lang="en-GB" dirty="0" smtClean="0"/>
              <a:t>Correspondence to human intuition?</a:t>
            </a:r>
          </a:p>
          <a:p>
            <a:pPr lvl="1"/>
            <a:r>
              <a:rPr lang="en-GB" dirty="0" smtClean="0"/>
              <a:t>One of thousands of features used in web search (query-independent)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18221591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30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-Koenigsberg,_Map_by_Merian-Erben_165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55715" y="0"/>
            <a:ext cx="9880715" cy="6875594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Wikipedia (</a:t>
            </a:r>
            <a:r>
              <a:rPr lang="en-US" sz="1000" b="0" dirty="0" err="1" smtClean="0">
                <a:solidFill>
                  <a:schemeClr val="bg1"/>
                </a:solidFill>
              </a:rPr>
              <a:t>Königsberg</a:t>
            </a:r>
            <a:r>
              <a:rPr lang="en-US" sz="1000" b="0" dirty="0" smtClean="0">
                <a:solidFill>
                  <a:schemeClr val="bg1"/>
                </a:solidFill>
              </a:rPr>
              <a:t>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8151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dirty="0" smtClean="0"/>
              <a:t>Given page </a:t>
            </a:r>
            <a:r>
              <a:rPr lang="en-US" i="1" dirty="0" smtClean="0"/>
              <a:t>x</a:t>
            </a:r>
            <a:r>
              <a:rPr lang="en-US" dirty="0" smtClean="0"/>
              <a:t> with </a:t>
            </a:r>
            <a:r>
              <a:rPr lang="en-US" dirty="0" err="1" smtClean="0"/>
              <a:t>inlinks</a:t>
            </a:r>
            <a:r>
              <a:rPr lang="en-US" dirty="0" smtClean="0"/>
              <a:t> </a:t>
            </a:r>
            <a:r>
              <a:rPr lang="en-US" i="1" dirty="0" smtClean="0"/>
              <a:t>t</a:t>
            </a:r>
            <a:r>
              <a:rPr lang="en-US" i="1" baseline="-25000" dirty="0" smtClean="0"/>
              <a:t>1</a:t>
            </a:r>
            <a:r>
              <a:rPr lang="en-US" i="1" dirty="0" smtClean="0"/>
              <a:t>…</a:t>
            </a:r>
            <a:r>
              <a:rPr lang="en-US" i="1" dirty="0" err="1" smtClean="0"/>
              <a:t>t</a:t>
            </a:r>
            <a:r>
              <a:rPr lang="en-US" i="1" baseline="-25000" dirty="0" err="1" smtClean="0"/>
              <a:t>n</a:t>
            </a:r>
            <a:r>
              <a:rPr lang="en-US" dirty="0" smtClean="0"/>
              <a:t>, where</a:t>
            </a:r>
          </a:p>
          <a:p>
            <a:pPr lvl="1"/>
            <a:r>
              <a:rPr lang="en-US" i="1" dirty="0" smtClean="0"/>
              <a:t>C(t)</a:t>
            </a:r>
            <a:r>
              <a:rPr lang="en-US" dirty="0" smtClean="0"/>
              <a:t> is the out-degree of </a:t>
            </a:r>
            <a:r>
              <a:rPr lang="en-US" i="1" dirty="0" smtClean="0"/>
              <a:t>t</a:t>
            </a:r>
          </a:p>
          <a:p>
            <a:pPr lvl="1"/>
            <a:r>
              <a:rPr lang="en-US" i="1" dirty="0" smtClean="0">
                <a:sym typeface="Symbol" pitchFamily="18" charset="2"/>
              </a:rPr>
              <a:t></a:t>
            </a:r>
            <a:r>
              <a:rPr lang="en-US" dirty="0" smtClean="0"/>
              <a:t> is probability of random jump</a:t>
            </a:r>
          </a:p>
          <a:p>
            <a:pPr lvl="1"/>
            <a:r>
              <a:rPr lang="en-US" i="1" dirty="0" smtClean="0"/>
              <a:t>N</a:t>
            </a:r>
            <a:r>
              <a:rPr lang="en-US" dirty="0" smtClean="0"/>
              <a:t> is the total number of nodes in the graph</a:t>
            </a:r>
          </a:p>
        </p:txBody>
      </p:sp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PageRank: Defined</a:t>
            </a:r>
          </a:p>
        </p:txBody>
      </p:sp>
      <p:sp>
        <p:nvSpPr>
          <p:cNvPr id="5126" name="Oval 5"/>
          <p:cNvSpPr>
            <a:spLocks noChangeArrowheads="1"/>
          </p:cNvSpPr>
          <p:nvPr/>
        </p:nvSpPr>
        <p:spPr bwMode="auto">
          <a:xfrm>
            <a:off x="5638800" y="4572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dirty="0">
                <a:solidFill>
                  <a:schemeClr val="bg2"/>
                </a:solidFill>
                <a:latin typeface="Gill Sans"/>
                <a:cs typeface="Gill Sans"/>
              </a:rPr>
              <a:t>X</a:t>
            </a:r>
          </a:p>
        </p:txBody>
      </p:sp>
      <p:sp>
        <p:nvSpPr>
          <p:cNvPr id="5127" name="Oval 7"/>
          <p:cNvSpPr>
            <a:spLocks noChangeArrowheads="1"/>
          </p:cNvSpPr>
          <p:nvPr/>
        </p:nvSpPr>
        <p:spPr bwMode="auto">
          <a:xfrm>
            <a:off x="2743200" y="4191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5128" name="Oval 8"/>
          <p:cNvSpPr>
            <a:spLocks noChangeArrowheads="1"/>
          </p:cNvSpPr>
          <p:nvPr/>
        </p:nvSpPr>
        <p:spPr bwMode="auto">
          <a:xfrm>
            <a:off x="30480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5129" name="Oval 10"/>
          <p:cNvSpPr>
            <a:spLocks noChangeArrowheads="1"/>
          </p:cNvSpPr>
          <p:nvPr/>
        </p:nvSpPr>
        <p:spPr bwMode="auto">
          <a:xfrm>
            <a:off x="4495800" y="5638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 err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 err="1">
                <a:solidFill>
                  <a:schemeClr val="bg2"/>
                </a:solidFill>
                <a:latin typeface="Gill Sans"/>
                <a:cs typeface="Gill Sans"/>
              </a:rPr>
              <a:t>n</a:t>
            </a:r>
            <a:endParaRPr lang="en-US" sz="1800" b="0" i="1" baseline="-250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30" name="Line 11"/>
          <p:cNvSpPr>
            <a:spLocks noChangeShapeType="1"/>
          </p:cNvSpPr>
          <p:nvPr/>
        </p:nvSpPr>
        <p:spPr bwMode="auto">
          <a:xfrm>
            <a:off x="3200400" y="4419600"/>
            <a:ext cx="2362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1" name="Line 12"/>
          <p:cNvSpPr>
            <a:spLocks noChangeShapeType="1"/>
          </p:cNvSpPr>
          <p:nvPr/>
        </p:nvSpPr>
        <p:spPr bwMode="auto">
          <a:xfrm flipV="1">
            <a:off x="3505200" y="4800600"/>
            <a:ext cx="2057400" cy="3810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2" name="Line 13"/>
          <p:cNvSpPr>
            <a:spLocks noChangeShapeType="1"/>
          </p:cNvSpPr>
          <p:nvPr/>
        </p:nvSpPr>
        <p:spPr bwMode="auto">
          <a:xfrm flipV="1">
            <a:off x="4876800" y="4953000"/>
            <a:ext cx="762000" cy="6858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3" name="Line 14"/>
          <p:cNvSpPr>
            <a:spLocks noChangeShapeType="1"/>
          </p:cNvSpPr>
          <p:nvPr/>
        </p:nvSpPr>
        <p:spPr bwMode="auto">
          <a:xfrm flipH="1">
            <a:off x="2209800" y="4495800"/>
            <a:ext cx="457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4" name="Line 15"/>
          <p:cNvSpPr>
            <a:spLocks noChangeShapeType="1"/>
          </p:cNvSpPr>
          <p:nvPr/>
        </p:nvSpPr>
        <p:spPr bwMode="auto">
          <a:xfrm flipH="1" flipV="1">
            <a:off x="2057400" y="4114800"/>
            <a:ext cx="609600" cy="1524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5" name="Line 17"/>
          <p:cNvSpPr>
            <a:spLocks noChangeShapeType="1"/>
          </p:cNvSpPr>
          <p:nvPr/>
        </p:nvSpPr>
        <p:spPr bwMode="auto">
          <a:xfrm flipH="1">
            <a:off x="2057400" y="5334000"/>
            <a:ext cx="914400" cy="457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6" name="Line 18"/>
          <p:cNvSpPr>
            <a:spLocks noChangeShapeType="1"/>
          </p:cNvSpPr>
          <p:nvPr/>
        </p:nvSpPr>
        <p:spPr bwMode="auto">
          <a:xfrm flipH="1" flipV="1">
            <a:off x="1828800" y="5181600"/>
            <a:ext cx="1143000" cy="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7" name="Line 19"/>
          <p:cNvSpPr>
            <a:spLocks noChangeShapeType="1"/>
          </p:cNvSpPr>
          <p:nvPr/>
        </p:nvSpPr>
        <p:spPr bwMode="auto">
          <a:xfrm>
            <a:off x="4953000" y="5867400"/>
            <a:ext cx="1066800" cy="76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8" name="Line 20"/>
          <p:cNvSpPr>
            <a:spLocks noChangeShapeType="1"/>
          </p:cNvSpPr>
          <p:nvPr/>
        </p:nvSpPr>
        <p:spPr bwMode="auto">
          <a:xfrm flipH="1">
            <a:off x="3276600" y="5867400"/>
            <a:ext cx="11430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9" name="Text Box 21"/>
          <p:cNvSpPr txBox="1">
            <a:spLocks noChangeArrowheads="1"/>
          </p:cNvSpPr>
          <p:nvPr/>
        </p:nvSpPr>
        <p:spPr bwMode="auto">
          <a:xfrm>
            <a:off x="3570288" y="5257800"/>
            <a:ext cx="54451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140" name="Oval 5"/>
          <p:cNvSpPr>
            <a:spLocks noChangeArrowheads="1"/>
          </p:cNvSpPr>
          <p:nvPr/>
        </p:nvSpPr>
        <p:spPr bwMode="auto">
          <a:xfrm>
            <a:off x="1600200" y="3886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1" name="Oval 5"/>
          <p:cNvSpPr>
            <a:spLocks noChangeArrowheads="1"/>
          </p:cNvSpPr>
          <p:nvPr/>
        </p:nvSpPr>
        <p:spPr bwMode="auto">
          <a:xfrm>
            <a:off x="1752600" y="4648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2" name="Oval 5"/>
          <p:cNvSpPr>
            <a:spLocks noChangeArrowheads="1"/>
          </p:cNvSpPr>
          <p:nvPr/>
        </p:nvSpPr>
        <p:spPr bwMode="auto">
          <a:xfrm>
            <a:off x="13716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3" name="Oval 5"/>
          <p:cNvSpPr>
            <a:spLocks noChangeArrowheads="1"/>
          </p:cNvSpPr>
          <p:nvPr/>
        </p:nvSpPr>
        <p:spPr bwMode="auto">
          <a:xfrm>
            <a:off x="1600200" y="5715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4" name="Oval 5"/>
          <p:cNvSpPr>
            <a:spLocks noChangeArrowheads="1"/>
          </p:cNvSpPr>
          <p:nvPr/>
        </p:nvSpPr>
        <p:spPr bwMode="auto">
          <a:xfrm>
            <a:off x="2819400" y="6019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5" name="Oval 5"/>
          <p:cNvSpPr>
            <a:spLocks noChangeArrowheads="1"/>
          </p:cNvSpPr>
          <p:nvPr/>
        </p:nvSpPr>
        <p:spPr bwMode="auto">
          <a:xfrm>
            <a:off x="6096000" y="5791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895600"/>
            <a:ext cx="4239895" cy="69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801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Computing PageRank</a:t>
            </a:r>
          </a:p>
        </p:txBody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Properties of </a:t>
            </a:r>
            <a:r>
              <a:rPr lang="en-US" dirty="0" err="1" smtClean="0"/>
              <a:t>PageRank</a:t>
            </a:r>
            <a:endParaRPr lang="en-US" dirty="0" smtClean="0"/>
          </a:p>
          <a:p>
            <a:pPr lvl="1"/>
            <a:r>
              <a:rPr lang="en-US" dirty="0" smtClean="0"/>
              <a:t>Can be computed iteratively</a:t>
            </a:r>
          </a:p>
          <a:p>
            <a:pPr lvl="1"/>
            <a:r>
              <a:rPr lang="en-US" dirty="0" smtClean="0"/>
              <a:t>Effects at each iteration are local</a:t>
            </a:r>
          </a:p>
          <a:p>
            <a:r>
              <a:rPr lang="en-US" dirty="0" smtClean="0"/>
              <a:t>Sketch of algorithm:</a:t>
            </a:r>
          </a:p>
          <a:p>
            <a:pPr lvl="1"/>
            <a:r>
              <a:rPr lang="en-US" dirty="0" smtClean="0"/>
              <a:t>Start with seed </a:t>
            </a:r>
            <a:r>
              <a:rPr lang="en-US" i="1" dirty="0" err="1" smtClean="0"/>
              <a:t>PR</a:t>
            </a:r>
            <a:r>
              <a:rPr lang="en-US" i="1" baseline="-25000" dirty="0" err="1" smtClean="0"/>
              <a:t>i</a:t>
            </a:r>
            <a:r>
              <a:rPr lang="en-US" dirty="0" smtClean="0"/>
              <a:t> values</a:t>
            </a:r>
          </a:p>
          <a:p>
            <a:pPr lvl="1"/>
            <a:r>
              <a:rPr lang="en-US" dirty="0" smtClean="0"/>
              <a:t>Each page distributes </a:t>
            </a:r>
            <a:r>
              <a:rPr lang="en-US" i="1" dirty="0" err="1" smtClean="0"/>
              <a:t>PR</a:t>
            </a:r>
            <a:r>
              <a:rPr lang="en-US" i="1" baseline="-25000" dirty="0" err="1" smtClean="0"/>
              <a:t>i</a:t>
            </a:r>
            <a:r>
              <a:rPr lang="en-US" dirty="0" smtClean="0"/>
              <a:t> “credit” to all pages it links to</a:t>
            </a:r>
          </a:p>
          <a:p>
            <a:pPr lvl="1"/>
            <a:r>
              <a:rPr lang="en-US" dirty="0" smtClean="0"/>
              <a:t>Each target page adds up “credit” from multiple in-bound links to compute </a:t>
            </a:r>
            <a:r>
              <a:rPr lang="en-US" i="1" dirty="0" smtClean="0"/>
              <a:t>PR</a:t>
            </a:r>
            <a:r>
              <a:rPr lang="en-US" i="1" baseline="-25000" dirty="0" smtClean="0"/>
              <a:t>i+1</a:t>
            </a:r>
          </a:p>
          <a:p>
            <a:pPr lvl="1"/>
            <a:r>
              <a:rPr lang="en-US" dirty="0" smtClean="0"/>
              <a:t>Iterate until values converge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40152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331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</a:t>
            </a:r>
            <a:r>
              <a:rPr lang="en-US" dirty="0" err="1" smtClean="0"/>
              <a:t>PageRank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First, tackle the simple case:</a:t>
            </a:r>
          </a:p>
          <a:p>
            <a:pPr lvl="1"/>
            <a:r>
              <a:rPr lang="en-US" dirty="0" smtClean="0"/>
              <a:t>No random jump factor</a:t>
            </a:r>
          </a:p>
          <a:p>
            <a:pPr lvl="1"/>
            <a:r>
              <a:rPr lang="en-US" dirty="0" smtClean="0"/>
              <a:t>No dangling nodes</a:t>
            </a:r>
          </a:p>
          <a:p>
            <a:r>
              <a:rPr lang="en-US" dirty="0" smtClean="0"/>
              <a:t>Then, factor in these complexities…</a:t>
            </a:r>
          </a:p>
          <a:p>
            <a:pPr lvl="1"/>
            <a:r>
              <a:rPr lang="en-US" dirty="0" smtClean="0"/>
              <a:t>Why do we need the random jump?</a:t>
            </a:r>
          </a:p>
          <a:p>
            <a:pPr lvl="1"/>
            <a:r>
              <a:rPr lang="en-US" dirty="0" smtClean="0"/>
              <a:t>Where do dangling nodes come from?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7856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</a:t>
            </a:r>
            <a:r>
              <a:rPr lang="en-US" dirty="0" err="1" smtClean="0"/>
              <a:t>PageRank</a:t>
            </a:r>
            <a:r>
              <a:rPr lang="en-US" dirty="0" smtClean="0"/>
              <a:t> Iteration (1)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457532" y="3124200"/>
            <a:ext cx="152400" cy="152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905332" y="2743200"/>
            <a:ext cx="152400" cy="152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609932" y="4495800"/>
            <a:ext cx="152400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3667332" y="3962400"/>
            <a:ext cx="152400" cy="1524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2448132" y="37338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>
            <a:stCxn id="5" idx="6"/>
            <a:endCxn id="6" idx="2"/>
          </p:cNvCxnSpPr>
          <p:nvPr/>
        </p:nvCxnSpPr>
        <p:spPr>
          <a:xfrm flipV="1">
            <a:off x="1609932" y="2819400"/>
            <a:ext cx="1295400" cy="3810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1"/>
            <a:endCxn id="5" idx="5"/>
          </p:cNvCxnSpPr>
          <p:nvPr/>
        </p:nvCxnSpPr>
        <p:spPr>
          <a:xfrm rot="16200000" flipV="1">
            <a:off x="1778114" y="3063782"/>
            <a:ext cx="501836" cy="8828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4"/>
            <a:endCxn id="7" idx="0"/>
          </p:cNvCxnSpPr>
          <p:nvPr/>
        </p:nvCxnSpPr>
        <p:spPr>
          <a:xfrm rot="16200000" flipH="1">
            <a:off x="1000332" y="3810000"/>
            <a:ext cx="1219200" cy="1524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7"/>
            <a:endCxn id="9" idx="3"/>
          </p:cNvCxnSpPr>
          <p:nvPr/>
        </p:nvCxnSpPr>
        <p:spPr>
          <a:xfrm rot="5400000" flipH="1" flipV="1">
            <a:off x="1778114" y="3825782"/>
            <a:ext cx="654236" cy="7304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7"/>
            <a:endCxn id="6" idx="4"/>
          </p:cNvCxnSpPr>
          <p:nvPr/>
        </p:nvCxnSpPr>
        <p:spPr>
          <a:xfrm rot="5400000" flipH="1" flipV="1">
            <a:off x="2349614" y="3124200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8" idx="1"/>
          </p:cNvCxnSpPr>
          <p:nvPr/>
        </p:nvCxnSpPr>
        <p:spPr>
          <a:xfrm rot="16200000" flipH="1">
            <a:off x="2806814" y="3101882"/>
            <a:ext cx="1111436" cy="6542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9" idx="6"/>
            <a:endCxn id="8" idx="2"/>
          </p:cNvCxnSpPr>
          <p:nvPr/>
        </p:nvCxnSpPr>
        <p:spPr>
          <a:xfrm>
            <a:off x="2600532" y="3810000"/>
            <a:ext cx="1066800" cy="2286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8" idx="3"/>
            <a:endCxn id="7" idx="6"/>
          </p:cNvCxnSpPr>
          <p:nvPr/>
        </p:nvCxnSpPr>
        <p:spPr>
          <a:xfrm rot="5400000">
            <a:off x="2486232" y="3368582"/>
            <a:ext cx="479518" cy="1927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76532" y="2895600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64466" y="4599801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4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743532" y="3962400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71932" y="3837801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5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867857" y="2514600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09932" y="28956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28932" y="330440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686900" y="41148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4">
                    <a:lumMod val="50000"/>
                  </a:schemeClr>
                </a:solidFill>
              </a:rPr>
              <a:t>0.2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439500" y="41148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0.2</a:t>
            </a:r>
            <a:endParaRPr lang="en-US" sz="12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27" name="Straight Arrow Connector 26"/>
          <p:cNvCxnSpPr>
            <a:stCxn id="6" idx="3"/>
            <a:endCxn id="9" idx="0"/>
          </p:cNvCxnSpPr>
          <p:nvPr/>
        </p:nvCxnSpPr>
        <p:spPr>
          <a:xfrm rot="5400000">
            <a:off x="2295732" y="3101882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24332" y="28956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058500" y="28194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914732" y="3609201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0.066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749005" y="36576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0.066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596605" y="35052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0.066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4696657" y="2514600"/>
            <a:ext cx="3532943" cy="2362200"/>
            <a:chOff x="4696657" y="2590800"/>
            <a:chExt cx="3532943" cy="2362200"/>
          </a:xfrm>
        </p:grpSpPr>
        <p:sp>
          <p:nvSpPr>
            <p:cNvPr id="33" name="Oval 32"/>
            <p:cNvSpPr/>
            <p:nvPr/>
          </p:nvSpPr>
          <p:spPr>
            <a:xfrm>
              <a:off x="5077657" y="3200400"/>
              <a:ext cx="152400" cy="1524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6525457" y="2819400"/>
              <a:ext cx="152400" cy="15240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5230057" y="4572000"/>
              <a:ext cx="152400" cy="1524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7287457" y="4038600"/>
              <a:ext cx="152400" cy="1524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6068257" y="3810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cxnSp>
          <p:nvCxnSpPr>
            <p:cNvPr id="38" name="Straight Arrow Connector 37"/>
            <p:cNvCxnSpPr>
              <a:stCxn id="33" idx="6"/>
              <a:endCxn id="34" idx="2"/>
            </p:cNvCxnSpPr>
            <p:nvPr/>
          </p:nvCxnSpPr>
          <p:spPr>
            <a:xfrm flipV="1">
              <a:off x="5230057" y="2895600"/>
              <a:ext cx="1295400" cy="3810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7" idx="1"/>
              <a:endCxn id="33" idx="5"/>
            </p:cNvCxnSpPr>
            <p:nvPr/>
          </p:nvCxnSpPr>
          <p:spPr>
            <a:xfrm rot="16200000" flipV="1">
              <a:off x="5398239" y="3139982"/>
              <a:ext cx="501836" cy="8828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3" idx="4"/>
              <a:endCxn id="35" idx="0"/>
            </p:cNvCxnSpPr>
            <p:nvPr/>
          </p:nvCxnSpPr>
          <p:spPr>
            <a:xfrm rot="16200000" flipH="1">
              <a:off x="4620457" y="3886200"/>
              <a:ext cx="1219200" cy="1524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5" idx="7"/>
              <a:endCxn id="37" idx="3"/>
            </p:cNvCxnSpPr>
            <p:nvPr/>
          </p:nvCxnSpPr>
          <p:spPr>
            <a:xfrm rot="5400000" flipH="1" flipV="1">
              <a:off x="5398239" y="3901982"/>
              <a:ext cx="654236" cy="7304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37" idx="7"/>
              <a:endCxn id="34" idx="4"/>
            </p:cNvCxnSpPr>
            <p:nvPr/>
          </p:nvCxnSpPr>
          <p:spPr>
            <a:xfrm rot="5400000" flipH="1" flipV="1">
              <a:off x="5969739" y="3200400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34" idx="5"/>
              <a:endCxn id="36" idx="1"/>
            </p:cNvCxnSpPr>
            <p:nvPr/>
          </p:nvCxnSpPr>
          <p:spPr>
            <a:xfrm rot="16200000" flipH="1">
              <a:off x="6426939" y="3178082"/>
              <a:ext cx="1111436" cy="6542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37" idx="6"/>
              <a:endCxn id="36" idx="2"/>
            </p:cNvCxnSpPr>
            <p:nvPr/>
          </p:nvCxnSpPr>
          <p:spPr>
            <a:xfrm>
              <a:off x="6220657" y="3886200"/>
              <a:ext cx="1066800" cy="2286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>
              <a:stCxn id="36" idx="3"/>
              <a:endCxn id="35" idx="6"/>
            </p:cNvCxnSpPr>
            <p:nvPr/>
          </p:nvCxnSpPr>
          <p:spPr>
            <a:xfrm rot="5400000">
              <a:off x="6106357" y="3444782"/>
              <a:ext cx="479518" cy="1927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4696657" y="29718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(0.066)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984591" y="4676001"/>
              <a:ext cx="6960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363657" y="40386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(0.166)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992057" y="3914001"/>
              <a:ext cx="7232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487982" y="25908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(0.166)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51" name="Straight Arrow Connector 50"/>
            <p:cNvCxnSpPr>
              <a:stCxn id="34" idx="3"/>
              <a:endCxn id="37" idx="0"/>
            </p:cNvCxnSpPr>
            <p:nvPr/>
          </p:nvCxnSpPr>
          <p:spPr>
            <a:xfrm rot="5400000">
              <a:off x="5915857" y="3178082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2" name="TextBox 51"/>
          <p:cNvSpPr txBox="1"/>
          <p:nvPr/>
        </p:nvSpPr>
        <p:spPr>
          <a:xfrm>
            <a:off x="838200" y="2450068"/>
            <a:ext cx="1167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Iteration 1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0294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8" grpId="0"/>
      <p:bldP spid="29" grpId="0"/>
      <p:bldP spid="30" grpId="0"/>
      <p:bldP spid="31" grpId="0"/>
      <p:bldP spid="32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</a:t>
            </a:r>
            <a:r>
              <a:rPr lang="en-US" dirty="0" err="1" smtClean="0"/>
              <a:t>PageRank</a:t>
            </a:r>
            <a:r>
              <a:rPr lang="en-US" dirty="0" smtClean="0"/>
              <a:t> Iteration (2)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1447800" y="3124200"/>
            <a:ext cx="152400" cy="152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895600" y="2743200"/>
            <a:ext cx="152400" cy="152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600200" y="4495800"/>
            <a:ext cx="152400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3657600" y="3962400"/>
            <a:ext cx="152400" cy="1524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438400" y="37338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>
            <a:stCxn id="3" idx="6"/>
            <a:endCxn id="5" idx="2"/>
          </p:cNvCxnSpPr>
          <p:nvPr/>
        </p:nvCxnSpPr>
        <p:spPr>
          <a:xfrm flipV="1">
            <a:off x="1600200" y="2819400"/>
            <a:ext cx="1295400" cy="3810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8" idx="1"/>
            <a:endCxn id="3" idx="5"/>
          </p:cNvCxnSpPr>
          <p:nvPr/>
        </p:nvCxnSpPr>
        <p:spPr>
          <a:xfrm rot="16200000" flipV="1">
            <a:off x="1768382" y="3063782"/>
            <a:ext cx="501836" cy="8828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3" idx="4"/>
            <a:endCxn id="6" idx="0"/>
          </p:cNvCxnSpPr>
          <p:nvPr/>
        </p:nvCxnSpPr>
        <p:spPr>
          <a:xfrm rot="16200000" flipH="1">
            <a:off x="990600" y="3810000"/>
            <a:ext cx="1219200" cy="1524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7"/>
            <a:endCxn id="8" idx="3"/>
          </p:cNvCxnSpPr>
          <p:nvPr/>
        </p:nvCxnSpPr>
        <p:spPr>
          <a:xfrm rot="5400000" flipH="1" flipV="1">
            <a:off x="1768382" y="3825782"/>
            <a:ext cx="654236" cy="7304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7"/>
            <a:endCxn id="5" idx="4"/>
          </p:cNvCxnSpPr>
          <p:nvPr/>
        </p:nvCxnSpPr>
        <p:spPr>
          <a:xfrm rot="5400000" flipH="1" flipV="1">
            <a:off x="2339882" y="3124200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1"/>
          </p:cNvCxnSpPr>
          <p:nvPr/>
        </p:nvCxnSpPr>
        <p:spPr>
          <a:xfrm rot="16200000" flipH="1">
            <a:off x="2797082" y="3101882"/>
            <a:ext cx="1111436" cy="6542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6"/>
            <a:endCxn id="7" idx="2"/>
          </p:cNvCxnSpPr>
          <p:nvPr/>
        </p:nvCxnSpPr>
        <p:spPr>
          <a:xfrm>
            <a:off x="2590800" y="3810000"/>
            <a:ext cx="1066800" cy="2286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3"/>
            <a:endCxn id="6" idx="6"/>
          </p:cNvCxnSpPr>
          <p:nvPr/>
        </p:nvCxnSpPr>
        <p:spPr>
          <a:xfrm rot="5400000">
            <a:off x="2476500" y="3368582"/>
            <a:ext cx="479518" cy="1927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66800" y="2895600"/>
            <a:ext cx="865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(0.066)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54734" y="4599801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4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(0.3)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33800" y="3962400"/>
            <a:ext cx="865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(0.166)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362200" y="3837801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5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(0.3)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858125" y="2514600"/>
            <a:ext cx="865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(0.166)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52600" y="28194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0.033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62873" y="32766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0.033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677168" y="41148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4">
                    <a:lumMod val="50000"/>
                  </a:schemeClr>
                </a:solidFill>
              </a:rPr>
              <a:t>0.3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76600" y="4142601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0.166</a:t>
            </a:r>
            <a:endParaRPr lang="en-US" sz="12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26" name="Straight Arrow Connector 25"/>
          <p:cNvCxnSpPr>
            <a:stCxn id="5" idx="3"/>
            <a:endCxn id="8" idx="0"/>
          </p:cNvCxnSpPr>
          <p:nvPr/>
        </p:nvCxnSpPr>
        <p:spPr>
          <a:xfrm rot="5400000">
            <a:off x="2286000" y="3101882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358273" y="28956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0.083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048768" y="28194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0.083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981200" y="360920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0.1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739273" y="36576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0.1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86873" y="35052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0.1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4686925" y="2514600"/>
            <a:ext cx="3532943" cy="2362200"/>
            <a:chOff x="4686925" y="2590800"/>
            <a:chExt cx="3532943" cy="2362200"/>
          </a:xfrm>
        </p:grpSpPr>
        <p:sp>
          <p:nvSpPr>
            <p:cNvPr id="32" name="Oval 31"/>
            <p:cNvSpPr/>
            <p:nvPr/>
          </p:nvSpPr>
          <p:spPr>
            <a:xfrm>
              <a:off x="5067925" y="3200400"/>
              <a:ext cx="152400" cy="1524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6515725" y="2819400"/>
              <a:ext cx="152400" cy="15240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5220325" y="4572000"/>
              <a:ext cx="152400" cy="1524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7277725" y="4038600"/>
              <a:ext cx="152400" cy="1524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6058525" y="3810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cxnSp>
          <p:nvCxnSpPr>
            <p:cNvPr id="37" name="Straight Arrow Connector 36"/>
            <p:cNvCxnSpPr>
              <a:stCxn id="32" idx="6"/>
              <a:endCxn id="33" idx="2"/>
            </p:cNvCxnSpPr>
            <p:nvPr/>
          </p:nvCxnSpPr>
          <p:spPr>
            <a:xfrm flipV="1">
              <a:off x="5220325" y="2895600"/>
              <a:ext cx="1295400" cy="3810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36" idx="1"/>
              <a:endCxn id="32" idx="5"/>
            </p:cNvCxnSpPr>
            <p:nvPr/>
          </p:nvCxnSpPr>
          <p:spPr>
            <a:xfrm rot="16200000" flipV="1">
              <a:off x="5388507" y="3139982"/>
              <a:ext cx="501836" cy="8828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2" idx="4"/>
              <a:endCxn id="34" idx="0"/>
            </p:cNvCxnSpPr>
            <p:nvPr/>
          </p:nvCxnSpPr>
          <p:spPr>
            <a:xfrm rot="16200000" flipH="1">
              <a:off x="4610725" y="3886200"/>
              <a:ext cx="1219200" cy="1524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4" idx="7"/>
              <a:endCxn id="36" idx="3"/>
            </p:cNvCxnSpPr>
            <p:nvPr/>
          </p:nvCxnSpPr>
          <p:spPr>
            <a:xfrm rot="5400000" flipH="1" flipV="1">
              <a:off x="5388507" y="3901982"/>
              <a:ext cx="654236" cy="7304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6" idx="7"/>
              <a:endCxn id="33" idx="4"/>
            </p:cNvCxnSpPr>
            <p:nvPr/>
          </p:nvCxnSpPr>
          <p:spPr>
            <a:xfrm rot="5400000" flipH="1" flipV="1">
              <a:off x="5960007" y="3200400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33" idx="5"/>
              <a:endCxn id="35" idx="1"/>
            </p:cNvCxnSpPr>
            <p:nvPr/>
          </p:nvCxnSpPr>
          <p:spPr>
            <a:xfrm rot="16200000" flipH="1">
              <a:off x="6417207" y="3178082"/>
              <a:ext cx="1111436" cy="6542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36" idx="6"/>
              <a:endCxn id="35" idx="2"/>
            </p:cNvCxnSpPr>
            <p:nvPr/>
          </p:nvCxnSpPr>
          <p:spPr>
            <a:xfrm>
              <a:off x="6210925" y="3886200"/>
              <a:ext cx="1066800" cy="2286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35" idx="3"/>
              <a:endCxn id="34" idx="6"/>
            </p:cNvCxnSpPr>
            <p:nvPr/>
          </p:nvCxnSpPr>
          <p:spPr>
            <a:xfrm rot="5400000">
              <a:off x="6096625" y="3444782"/>
              <a:ext cx="479518" cy="1927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4686925" y="2971800"/>
              <a:ext cx="6960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974859" y="4676001"/>
              <a:ext cx="6960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(0.2)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353925" y="40386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(0.183)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982325" y="3914001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(0.383)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478250" y="25908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(0.133)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50" name="Straight Arrow Connector 49"/>
            <p:cNvCxnSpPr>
              <a:stCxn id="33" idx="3"/>
              <a:endCxn id="36" idx="0"/>
            </p:cNvCxnSpPr>
            <p:nvPr/>
          </p:nvCxnSpPr>
          <p:spPr>
            <a:xfrm rot="5400000">
              <a:off x="5906125" y="3178082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1" name="TextBox 50"/>
          <p:cNvSpPr txBox="1"/>
          <p:nvPr/>
        </p:nvSpPr>
        <p:spPr>
          <a:xfrm>
            <a:off x="838200" y="2438400"/>
            <a:ext cx="1167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Iteration 2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8536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7" grpId="0"/>
      <p:bldP spid="28" grpId="0"/>
      <p:bldP spid="29" grpId="0"/>
      <p:bldP spid="30" grpId="0"/>
      <p:bldP spid="31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PageRank</a:t>
            </a:r>
            <a:r>
              <a:rPr lang="en-US" dirty="0" smtClean="0"/>
              <a:t> in MapReduce</a:t>
            </a:r>
            <a:endParaRPr lang="en-US" dirty="0"/>
          </a:p>
        </p:txBody>
      </p:sp>
      <p:graphicFrame>
        <p:nvGraphicFramePr>
          <p:cNvPr id="297" name="Table 296"/>
          <p:cNvGraphicFramePr>
            <a:graphicFrameLocks noGrp="1"/>
          </p:cNvGraphicFramePr>
          <p:nvPr/>
        </p:nvGraphicFramePr>
        <p:xfrm>
          <a:off x="67818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98" name="Table 297"/>
          <p:cNvGraphicFramePr>
            <a:graphicFrameLocks noGrp="1"/>
          </p:cNvGraphicFramePr>
          <p:nvPr/>
        </p:nvGraphicFramePr>
        <p:xfrm>
          <a:off x="19050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  <a:endParaRPr 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99" name="Table 298"/>
          <p:cNvGraphicFramePr>
            <a:graphicFrameLocks noGrp="1"/>
          </p:cNvGraphicFramePr>
          <p:nvPr/>
        </p:nvGraphicFramePr>
        <p:xfrm>
          <a:off x="31242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00" name="Table 299"/>
          <p:cNvGraphicFramePr>
            <a:graphicFrameLocks noGrp="1"/>
          </p:cNvGraphicFramePr>
          <p:nvPr/>
        </p:nvGraphicFramePr>
        <p:xfrm>
          <a:off x="43434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01" name="Table 300"/>
          <p:cNvGraphicFramePr>
            <a:graphicFrameLocks noGrp="1"/>
          </p:cNvGraphicFramePr>
          <p:nvPr/>
        </p:nvGraphicFramePr>
        <p:xfrm>
          <a:off x="55626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02" name="Rectangle 301"/>
          <p:cNvSpPr/>
          <p:nvPr/>
        </p:nvSpPr>
        <p:spPr>
          <a:xfrm>
            <a:off x="19050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3" name="Rectangle 302"/>
          <p:cNvSpPr/>
          <p:nvPr/>
        </p:nvSpPr>
        <p:spPr>
          <a:xfrm>
            <a:off x="18288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04" name="Rectangle 303"/>
          <p:cNvSpPr/>
          <p:nvPr/>
        </p:nvSpPr>
        <p:spPr>
          <a:xfrm>
            <a:off x="24384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05" name="Straight Arrow Connector 304"/>
          <p:cNvCxnSpPr>
            <a:endCxn id="304" idx="0"/>
          </p:cNvCxnSpPr>
          <p:nvPr/>
        </p:nvCxnSpPr>
        <p:spPr>
          <a:xfrm rot="16200000" flipH="1">
            <a:off x="2400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6" name="Straight Arrow Connector 305"/>
          <p:cNvCxnSpPr>
            <a:endCxn id="303" idx="0"/>
          </p:cNvCxnSpPr>
          <p:nvPr/>
        </p:nvCxnSpPr>
        <p:spPr>
          <a:xfrm rot="5400000">
            <a:off x="2019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7" name="Rectangle 306"/>
          <p:cNvSpPr/>
          <p:nvPr/>
        </p:nvSpPr>
        <p:spPr>
          <a:xfrm>
            <a:off x="31242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8" name="Rectangle 307"/>
          <p:cNvSpPr/>
          <p:nvPr/>
        </p:nvSpPr>
        <p:spPr>
          <a:xfrm>
            <a:off x="30480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09" name="Rectangle 308"/>
          <p:cNvSpPr/>
          <p:nvPr/>
        </p:nvSpPr>
        <p:spPr>
          <a:xfrm>
            <a:off x="36576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10" name="Straight Arrow Connector 309"/>
          <p:cNvCxnSpPr>
            <a:endCxn id="309" idx="0"/>
          </p:cNvCxnSpPr>
          <p:nvPr/>
        </p:nvCxnSpPr>
        <p:spPr>
          <a:xfrm rot="16200000" flipH="1">
            <a:off x="361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endCxn id="308" idx="0"/>
          </p:cNvCxnSpPr>
          <p:nvPr/>
        </p:nvCxnSpPr>
        <p:spPr>
          <a:xfrm rot="5400000">
            <a:off x="3238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2" name="Rectangle 311"/>
          <p:cNvSpPr/>
          <p:nvPr/>
        </p:nvSpPr>
        <p:spPr>
          <a:xfrm>
            <a:off x="67818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13" name="Straight Arrow Connector 312"/>
          <p:cNvCxnSpPr/>
          <p:nvPr/>
        </p:nvCxnSpPr>
        <p:spPr>
          <a:xfrm rot="16200000" flipH="1">
            <a:off x="742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/>
          <p:nvPr/>
        </p:nvCxnSpPr>
        <p:spPr>
          <a:xfrm rot="5400000">
            <a:off x="67437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66294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16" name="Rectangle 315"/>
          <p:cNvSpPr/>
          <p:nvPr/>
        </p:nvSpPr>
        <p:spPr>
          <a:xfrm>
            <a:off x="70866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17" name="Rectangle 316"/>
          <p:cNvSpPr/>
          <p:nvPr/>
        </p:nvSpPr>
        <p:spPr>
          <a:xfrm>
            <a:off x="75438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18" name="Straight Arrow Connector 317"/>
          <p:cNvCxnSpPr>
            <a:stCxn id="312" idx="2"/>
            <a:endCxn id="316" idx="0"/>
          </p:cNvCxnSpPr>
          <p:nvPr/>
        </p:nvCxnSpPr>
        <p:spPr>
          <a:xfrm rot="5400000">
            <a:off x="70866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9" name="Rectangle 318"/>
          <p:cNvSpPr/>
          <p:nvPr/>
        </p:nvSpPr>
        <p:spPr>
          <a:xfrm>
            <a:off x="43434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0" name="Rectangle 319"/>
          <p:cNvSpPr/>
          <p:nvPr/>
        </p:nvSpPr>
        <p:spPr>
          <a:xfrm>
            <a:off x="43434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21" name="Straight Arrow Connector 320"/>
          <p:cNvCxnSpPr>
            <a:stCxn id="319" idx="2"/>
            <a:endCxn id="320" idx="0"/>
          </p:cNvCxnSpPr>
          <p:nvPr/>
        </p:nvCxnSpPr>
        <p:spPr>
          <a:xfrm rot="5400000">
            <a:off x="46482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2" name="Rectangle 321"/>
          <p:cNvSpPr/>
          <p:nvPr/>
        </p:nvSpPr>
        <p:spPr>
          <a:xfrm>
            <a:off x="55626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3" name="Rectangle 322"/>
          <p:cNvSpPr/>
          <p:nvPr/>
        </p:nvSpPr>
        <p:spPr>
          <a:xfrm>
            <a:off x="55626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24" name="Straight Arrow Connector 323"/>
          <p:cNvCxnSpPr>
            <a:stCxn id="322" idx="2"/>
            <a:endCxn id="323" idx="0"/>
          </p:cNvCxnSpPr>
          <p:nvPr/>
        </p:nvCxnSpPr>
        <p:spPr>
          <a:xfrm rot="5400000">
            <a:off x="58674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5" name="Rectangle 324"/>
          <p:cNvSpPr/>
          <p:nvPr/>
        </p:nvSpPr>
        <p:spPr>
          <a:xfrm>
            <a:off x="22860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6" name="Rectangle 325"/>
          <p:cNvSpPr/>
          <p:nvPr/>
        </p:nvSpPr>
        <p:spPr>
          <a:xfrm>
            <a:off x="47244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7" name="Rectangle 326"/>
          <p:cNvSpPr/>
          <p:nvPr/>
        </p:nvSpPr>
        <p:spPr>
          <a:xfrm>
            <a:off x="3505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8" name="Rectangle 327"/>
          <p:cNvSpPr/>
          <p:nvPr/>
        </p:nvSpPr>
        <p:spPr>
          <a:xfrm>
            <a:off x="6553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9" name="Rectangle 328"/>
          <p:cNvSpPr/>
          <p:nvPr/>
        </p:nvSpPr>
        <p:spPr>
          <a:xfrm>
            <a:off x="16002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0" name="Rectangle 329"/>
          <p:cNvSpPr/>
          <p:nvPr/>
        </p:nvSpPr>
        <p:spPr>
          <a:xfrm>
            <a:off x="28956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1" name="Rectangle 330"/>
          <p:cNvSpPr/>
          <p:nvPr/>
        </p:nvSpPr>
        <p:spPr>
          <a:xfrm>
            <a:off x="41148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2" name="Rectangle 331"/>
          <p:cNvSpPr/>
          <p:nvPr/>
        </p:nvSpPr>
        <p:spPr>
          <a:xfrm>
            <a:off x="53340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3" name="Rectangle 332"/>
          <p:cNvSpPr/>
          <p:nvPr/>
        </p:nvSpPr>
        <p:spPr>
          <a:xfrm>
            <a:off x="71628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4" name="Rectangle 333"/>
          <p:cNvSpPr/>
          <p:nvPr/>
        </p:nvSpPr>
        <p:spPr>
          <a:xfrm>
            <a:off x="1600200" y="46355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5" name="Rectangle 334"/>
          <p:cNvSpPr/>
          <p:nvPr/>
        </p:nvSpPr>
        <p:spPr>
          <a:xfrm>
            <a:off x="23622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6" name="Rectangle 335"/>
          <p:cNvSpPr/>
          <p:nvPr/>
        </p:nvSpPr>
        <p:spPr>
          <a:xfrm>
            <a:off x="35814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7" name="Rectangle 336"/>
          <p:cNvSpPr/>
          <p:nvPr/>
        </p:nvSpPr>
        <p:spPr>
          <a:xfrm>
            <a:off x="48006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8" name="Rectangle 337"/>
          <p:cNvSpPr/>
          <p:nvPr/>
        </p:nvSpPr>
        <p:spPr>
          <a:xfrm>
            <a:off x="66294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39" name="Straight Arrow Connector 338"/>
          <p:cNvCxnSpPr>
            <a:stCxn id="329" idx="2"/>
            <a:endCxn id="334" idx="0"/>
          </p:cNvCxnSpPr>
          <p:nvPr/>
        </p:nvCxnSpPr>
        <p:spPr>
          <a:xfrm rot="5400000">
            <a:off x="1581150" y="4464050"/>
            <a:ext cx="342900" cy="1588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0" name="Straight Arrow Connector 339"/>
          <p:cNvCxnSpPr>
            <a:stCxn id="325" idx="2"/>
          </p:cNvCxnSpPr>
          <p:nvPr/>
        </p:nvCxnSpPr>
        <p:spPr>
          <a:xfrm rot="16200000" flipH="1">
            <a:off x="23812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1" name="Straight Arrow Connector 340"/>
          <p:cNvCxnSpPr>
            <a:stCxn id="330" idx="2"/>
          </p:cNvCxnSpPr>
          <p:nvPr/>
        </p:nvCxnSpPr>
        <p:spPr>
          <a:xfrm rot="5400000">
            <a:off x="28003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2" name="Straight Arrow Connector 341"/>
          <p:cNvCxnSpPr>
            <a:stCxn id="327" idx="2"/>
          </p:cNvCxnSpPr>
          <p:nvPr/>
        </p:nvCxnSpPr>
        <p:spPr>
          <a:xfrm rot="16200000" flipH="1">
            <a:off x="360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3" name="Straight Arrow Connector 342"/>
          <p:cNvCxnSpPr>
            <a:stCxn id="331" idx="2"/>
          </p:cNvCxnSpPr>
          <p:nvPr/>
        </p:nvCxnSpPr>
        <p:spPr>
          <a:xfrm rot="5400000">
            <a:off x="40195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4" name="Straight Arrow Connector 343"/>
          <p:cNvCxnSpPr>
            <a:stCxn id="326" idx="2"/>
          </p:cNvCxnSpPr>
          <p:nvPr/>
        </p:nvCxnSpPr>
        <p:spPr>
          <a:xfrm rot="16200000" flipH="1">
            <a:off x="49339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5" name="Straight Arrow Connector 344"/>
          <p:cNvCxnSpPr>
            <a:stCxn id="332" idx="2"/>
          </p:cNvCxnSpPr>
          <p:nvPr/>
        </p:nvCxnSpPr>
        <p:spPr>
          <a:xfrm rot="5400000">
            <a:off x="55816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6" name="Straight Arrow Connector 345"/>
          <p:cNvCxnSpPr>
            <a:stCxn id="328" idx="2"/>
          </p:cNvCxnSpPr>
          <p:nvPr/>
        </p:nvCxnSpPr>
        <p:spPr>
          <a:xfrm rot="16200000" flipH="1">
            <a:off x="67627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7" name="Straight Arrow Connector 346"/>
          <p:cNvCxnSpPr>
            <a:stCxn id="333" idx="2"/>
          </p:cNvCxnSpPr>
          <p:nvPr/>
        </p:nvCxnSpPr>
        <p:spPr>
          <a:xfrm rot="5400000">
            <a:off x="741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348" name="Table 347"/>
          <p:cNvGraphicFramePr>
            <a:graphicFrameLocks noGrp="1"/>
          </p:cNvGraphicFramePr>
          <p:nvPr/>
        </p:nvGraphicFramePr>
        <p:xfrm>
          <a:off x="6553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49" name="Table 348"/>
          <p:cNvGraphicFramePr>
            <a:graphicFrameLocks noGrp="1"/>
          </p:cNvGraphicFramePr>
          <p:nvPr/>
        </p:nvGraphicFramePr>
        <p:xfrm>
          <a:off x="1524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  <a:endParaRPr 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0" name="Table 349"/>
          <p:cNvGraphicFramePr>
            <a:graphicFrameLocks noGrp="1"/>
          </p:cNvGraphicFramePr>
          <p:nvPr/>
        </p:nvGraphicFramePr>
        <p:xfrm>
          <a:off x="2286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1" name="Table 350"/>
          <p:cNvGraphicFramePr>
            <a:graphicFrameLocks noGrp="1"/>
          </p:cNvGraphicFramePr>
          <p:nvPr/>
        </p:nvGraphicFramePr>
        <p:xfrm>
          <a:off x="3505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2" name="Table 351"/>
          <p:cNvGraphicFramePr>
            <a:graphicFrameLocks noGrp="1"/>
          </p:cNvGraphicFramePr>
          <p:nvPr/>
        </p:nvGraphicFramePr>
        <p:xfrm>
          <a:off x="47244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53" name="TextBox 352"/>
          <p:cNvSpPr txBox="1"/>
          <p:nvPr/>
        </p:nvSpPr>
        <p:spPr>
          <a:xfrm>
            <a:off x="880392" y="273050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Map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4" name="TextBox 353"/>
          <p:cNvSpPr txBox="1"/>
          <p:nvPr/>
        </p:nvSpPr>
        <p:spPr>
          <a:xfrm>
            <a:off x="551777" y="4330700"/>
            <a:ext cx="9236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Reduce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9492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3" grpId="0" animBg="1"/>
      <p:bldP spid="304" grpId="0" animBg="1"/>
      <p:bldP spid="308" grpId="0" animBg="1"/>
      <p:bldP spid="309" grpId="0" animBg="1"/>
      <p:bldP spid="315" grpId="0" animBg="1"/>
      <p:bldP spid="316" grpId="0" animBg="1"/>
      <p:bldP spid="317" grpId="0" animBg="1"/>
      <p:bldP spid="320" grpId="0" animBg="1"/>
      <p:bldP spid="323" grpId="0" animBg="1"/>
      <p:bldP spid="325" grpId="0" animBg="1"/>
      <p:bldP spid="326" grpId="0" animBg="1"/>
      <p:bldP spid="327" grpId="0" animBg="1"/>
      <p:bldP spid="328" grpId="0" animBg="1"/>
      <p:bldP spid="329" grpId="0" animBg="1"/>
      <p:bldP spid="330" grpId="0" animBg="1"/>
      <p:bldP spid="331" grpId="0" animBg="1"/>
      <p:bldP spid="332" grpId="0" animBg="1"/>
      <p:bldP spid="333" grpId="0" animBg="1"/>
      <p:bldP spid="334" grpId="0" animBg="1"/>
      <p:bldP spid="335" grpId="0" animBg="1"/>
      <p:bldP spid="336" grpId="0" animBg="1"/>
      <p:bldP spid="337" grpId="0" animBg="1"/>
      <p:bldP spid="33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PageRank</a:t>
            </a:r>
            <a:r>
              <a:rPr lang="en-US" dirty="0" smtClean="0"/>
              <a:t> Pseudo-Code</a:t>
            </a:r>
            <a:endParaRPr lang="en-US" dirty="0"/>
          </a:p>
        </p:txBody>
      </p:sp>
      <p:pic>
        <p:nvPicPr>
          <p:cNvPr id="5" name="Content Placeholder 4" descr="graphs-pr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52525" y="1733550"/>
            <a:ext cx="6915150" cy="3771900"/>
          </a:xfrm>
        </p:spPr>
      </p:pic>
    </p:spTree>
    <p:extLst>
      <p:ext uri="{BB962C8B-B14F-4D97-AF65-F5344CB8AC3E}">
        <p14:creationId xmlns:p14="http://schemas.microsoft.com/office/powerpoint/2010/main" val="4784054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PageRank vs. BFS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38051" y="3210580"/>
            <a:ext cx="794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71600" y="4124980"/>
            <a:ext cx="1265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14213" y="2286000"/>
            <a:ext cx="1569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9375" y="2286000"/>
            <a:ext cx="719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BFS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16166" y="3200400"/>
            <a:ext cx="9657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PR/N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70790" y="3200400"/>
            <a:ext cx="756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d+1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09441" y="4114800"/>
            <a:ext cx="779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sum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89375" y="4114800"/>
            <a:ext cx="719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min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072565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</a:t>
            </a:r>
            <a:r>
              <a:rPr lang="en-US" dirty="0" err="1" smtClean="0"/>
              <a:t>PageRank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additional complexities</a:t>
            </a:r>
          </a:p>
          <a:p>
            <a:pPr lvl="1"/>
            <a:r>
              <a:rPr lang="en-US" dirty="0" smtClean="0"/>
              <a:t>What is the proper treatment of dangling nodes?</a:t>
            </a:r>
          </a:p>
          <a:p>
            <a:pPr lvl="1"/>
            <a:r>
              <a:rPr lang="en-US" dirty="0" smtClean="0"/>
              <a:t>How do we factor in the random jump factor?</a:t>
            </a:r>
          </a:p>
          <a:p>
            <a:r>
              <a:rPr lang="en-US" dirty="0" smtClean="0"/>
              <a:t>Solution: </a:t>
            </a:r>
          </a:p>
          <a:p>
            <a:pPr lvl="1"/>
            <a:r>
              <a:rPr lang="en-US" dirty="0" smtClean="0"/>
              <a:t>Second pass to redistribute “missing </a:t>
            </a:r>
            <a:r>
              <a:rPr lang="en-US" dirty="0" err="1" smtClean="0"/>
              <a:t>PageRank</a:t>
            </a:r>
            <a:r>
              <a:rPr lang="en-US" dirty="0" smtClean="0"/>
              <a:t> mass” and account for random jumps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r>
              <a:rPr lang="en-US" i="1" dirty="0" smtClean="0"/>
              <a:t>p</a:t>
            </a:r>
            <a:r>
              <a:rPr lang="en-US" dirty="0" smtClean="0"/>
              <a:t> is PageRank value from before, </a:t>
            </a:r>
            <a:r>
              <a:rPr lang="en-US" i="1" dirty="0" smtClean="0"/>
              <a:t>p</a:t>
            </a:r>
            <a:r>
              <a:rPr lang="en-US" dirty="0" smtClean="0"/>
              <a:t>' is updated PageRank value</a:t>
            </a:r>
          </a:p>
          <a:p>
            <a:pPr lvl="1"/>
            <a:r>
              <a:rPr lang="en-US" i="1" dirty="0" smtClean="0"/>
              <a:t>N</a:t>
            </a:r>
            <a:r>
              <a:rPr lang="en-US" dirty="0" smtClean="0"/>
              <a:t> is the number of nodes in the graph</a:t>
            </a:r>
          </a:p>
          <a:p>
            <a:pPr lvl="1"/>
            <a:r>
              <a:rPr lang="en-US" i="1" dirty="0" smtClean="0"/>
              <a:t>m</a:t>
            </a:r>
            <a:r>
              <a:rPr lang="en-US" dirty="0" smtClean="0"/>
              <a:t> is the missing PageRank mass</a:t>
            </a:r>
          </a:p>
          <a:p>
            <a:r>
              <a:rPr lang="en-US" dirty="0" smtClean="0"/>
              <a:t>Additional optimization: make it a single pass!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3733800"/>
            <a:ext cx="3520440" cy="60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281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PageRank</a:t>
            </a:r>
            <a:r>
              <a:rPr lang="en-US" dirty="0" smtClean="0"/>
              <a:t> Convergence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 convergence criteria</a:t>
            </a:r>
          </a:p>
          <a:p>
            <a:pPr lvl="1"/>
            <a:r>
              <a:rPr lang="en-US" dirty="0" smtClean="0"/>
              <a:t>Iterate until </a:t>
            </a:r>
            <a:r>
              <a:rPr lang="en-US" dirty="0" err="1" smtClean="0"/>
              <a:t>PageRank</a:t>
            </a:r>
            <a:r>
              <a:rPr lang="en-US" dirty="0" smtClean="0"/>
              <a:t> values don’t change</a:t>
            </a:r>
          </a:p>
          <a:p>
            <a:pPr lvl="1"/>
            <a:r>
              <a:rPr lang="en-US" dirty="0" smtClean="0"/>
              <a:t>Iterate until </a:t>
            </a:r>
            <a:r>
              <a:rPr lang="en-US" dirty="0" err="1" smtClean="0"/>
              <a:t>PageRank</a:t>
            </a:r>
            <a:r>
              <a:rPr lang="en-US" dirty="0" smtClean="0"/>
              <a:t> rankings don’t change</a:t>
            </a:r>
          </a:p>
          <a:p>
            <a:pPr lvl="1"/>
            <a:r>
              <a:rPr lang="en-US" dirty="0" smtClean="0"/>
              <a:t>Fixed number of iterations</a:t>
            </a:r>
          </a:p>
          <a:p>
            <a:r>
              <a:rPr lang="en-US" dirty="0" smtClean="0"/>
              <a:t>Convergence for web graphs?</a:t>
            </a:r>
          </a:p>
          <a:p>
            <a:pPr lvl="1"/>
            <a:r>
              <a:rPr lang="en-US" dirty="0" smtClean="0"/>
              <a:t>Not a straightforward question</a:t>
            </a:r>
          </a:p>
          <a:p>
            <a:r>
              <a:rPr lang="en-US" dirty="0" smtClean="0"/>
              <a:t>Watch out for link spam:</a:t>
            </a:r>
          </a:p>
          <a:p>
            <a:pPr lvl="1"/>
            <a:r>
              <a:rPr lang="en-US" dirty="0" smtClean="0"/>
              <a:t>Link farms</a:t>
            </a:r>
          </a:p>
          <a:p>
            <a:pPr lvl="1"/>
            <a:r>
              <a:rPr lang="en-US" dirty="0" smtClean="0"/>
              <a:t>Spider traps</a:t>
            </a:r>
          </a:p>
          <a:p>
            <a:pPr lvl="1"/>
            <a:r>
              <a:rPr lang="en-US" dirty="0" smtClean="0"/>
              <a:t>…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293913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ld_cathedral_of_Kaliningrad_in_Russia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5745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</a:t>
            </a:r>
            <a:r>
              <a:rPr lang="en-US" sz="1000" b="0" dirty="0"/>
              <a:t>(Kaliningrad)</a:t>
            </a:r>
          </a:p>
        </p:txBody>
      </p:sp>
    </p:spTree>
    <p:extLst>
      <p:ext uri="{BB962C8B-B14F-4D97-AF65-F5344CB8AC3E}">
        <p14:creationId xmlns:p14="http://schemas.microsoft.com/office/powerpoint/2010/main" val="33178498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</a:t>
            </a:r>
            <a:r>
              <a:rPr lang="en-US" dirty="0" err="1" smtClean="0"/>
              <a:t>PageRank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Variations of PageRank</a:t>
            </a:r>
          </a:p>
          <a:p>
            <a:pPr lvl="1"/>
            <a:r>
              <a:rPr lang="en-US" dirty="0" smtClean="0"/>
              <a:t>Weighted edges</a:t>
            </a:r>
          </a:p>
          <a:p>
            <a:pPr lvl="1"/>
            <a:r>
              <a:rPr lang="en-US" dirty="0" smtClean="0"/>
              <a:t>Personalized PageRank</a:t>
            </a:r>
          </a:p>
          <a:p>
            <a:r>
              <a:rPr lang="en-US" dirty="0" smtClean="0"/>
              <a:t>Variants on graph random walks</a:t>
            </a:r>
          </a:p>
          <a:p>
            <a:pPr lvl="1"/>
            <a:r>
              <a:rPr lang="en-US" dirty="0" smtClean="0"/>
              <a:t>Hubs and authorities (HITS)</a:t>
            </a:r>
          </a:p>
          <a:p>
            <a:pPr lvl="1"/>
            <a:r>
              <a:rPr lang="en-US" dirty="0" smtClean="0"/>
              <a:t>SALSA</a:t>
            </a:r>
          </a:p>
        </p:txBody>
      </p:sp>
    </p:spTree>
    <p:extLst>
      <p:ext uri="{BB962C8B-B14F-4D97-AF65-F5344CB8AC3E}">
        <p14:creationId xmlns:p14="http://schemas.microsoft.com/office/powerpoint/2010/main" val="13407388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Static prior for web ranking</a:t>
            </a:r>
          </a:p>
          <a:p>
            <a:r>
              <a:rPr lang="en-US" dirty="0" smtClean="0"/>
              <a:t>Identification of “special nodes” in a network</a:t>
            </a:r>
          </a:p>
          <a:p>
            <a:r>
              <a:rPr lang="en-US" dirty="0" smtClean="0"/>
              <a:t>Link recommendation</a:t>
            </a:r>
          </a:p>
          <a:p>
            <a:r>
              <a:rPr lang="en-US" dirty="0" smtClean="0"/>
              <a:t>Additional feature in any machine learning 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0333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Classes of Graph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Subgraph</a:t>
            </a:r>
            <a:r>
              <a:rPr lang="en-US" dirty="0" smtClean="0"/>
              <a:t> pattern matching</a:t>
            </a:r>
          </a:p>
          <a:p>
            <a:r>
              <a:rPr lang="en-US" dirty="0" smtClean="0"/>
              <a:t>Computing simple graph statistics</a:t>
            </a:r>
          </a:p>
          <a:p>
            <a:pPr lvl="1"/>
            <a:r>
              <a:rPr lang="en-US" dirty="0" smtClean="0"/>
              <a:t>Degree vertex distributions</a:t>
            </a:r>
          </a:p>
          <a:p>
            <a:r>
              <a:rPr lang="en-US" dirty="0" smtClean="0"/>
              <a:t>Computing more complex graph statistics</a:t>
            </a:r>
          </a:p>
          <a:p>
            <a:pPr lvl="1"/>
            <a:r>
              <a:rPr lang="en-US" dirty="0" smtClean="0"/>
              <a:t>Clustering coefficients</a:t>
            </a:r>
          </a:p>
          <a:p>
            <a:pPr lvl="1"/>
            <a:r>
              <a:rPr lang="en-US" dirty="0" smtClean="0"/>
              <a:t>Counting triangles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3794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Issues for Graph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Sparse vs. dense graphs</a:t>
            </a:r>
          </a:p>
          <a:p>
            <a:r>
              <a:rPr lang="en-US" dirty="0" smtClean="0"/>
              <a:t>Graph topologies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8526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aceball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650" y="3422650"/>
            <a:ext cx="12700" cy="12700"/>
          </a:xfrm>
          <a:prstGeom prst="rect">
            <a:avLst/>
          </a:prstGeom>
        </p:spPr>
      </p:pic>
      <p:pic>
        <p:nvPicPr>
          <p:cNvPr id="5" name="Picture 4" descr="4324320625_cd0f67e35e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962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http://www.flickr.com/photos/fusedforces/4324320625/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184011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Sucks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 verbosity</a:t>
            </a:r>
          </a:p>
          <a:p>
            <a:r>
              <a:rPr lang="en-US" dirty="0" smtClean="0"/>
              <a:t>Hadoop task startup time</a:t>
            </a:r>
          </a:p>
          <a:p>
            <a:r>
              <a:rPr lang="en-US" dirty="0" smtClean="0"/>
              <a:t>Stragglers</a:t>
            </a:r>
          </a:p>
          <a:p>
            <a:r>
              <a:rPr lang="en-US" dirty="0" smtClean="0"/>
              <a:t>Needless graph shuffling</a:t>
            </a:r>
          </a:p>
          <a:p>
            <a:r>
              <a:rPr lang="en-US" dirty="0" err="1" smtClean="0"/>
              <a:t>Checkpointing</a:t>
            </a:r>
            <a:r>
              <a:rPr lang="en-US" dirty="0" smtClean="0"/>
              <a:t> at each iteration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0854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dersonMill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31" y="1"/>
            <a:ext cx="9173631" cy="688022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Iterative Algorithms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(Water wheel)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8184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sucks at iterative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 programming models (later)</a:t>
            </a:r>
          </a:p>
          <a:p>
            <a:r>
              <a:rPr lang="en-US" dirty="0" smtClean="0"/>
              <a:t>Easy fixes (now)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4564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</a:t>
            </a:r>
            <a:r>
              <a:rPr lang="en-US" dirty="0" err="1" smtClean="0"/>
              <a:t>Mapper</a:t>
            </a:r>
            <a:r>
              <a:rPr lang="en-US" dirty="0" smtClean="0"/>
              <a:t> Combining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combiners</a:t>
            </a:r>
          </a:p>
          <a:p>
            <a:pPr lvl="1"/>
            <a:r>
              <a:rPr lang="en-US" dirty="0" smtClean="0"/>
              <a:t>Perform local aggregation on map output</a:t>
            </a:r>
          </a:p>
          <a:p>
            <a:pPr lvl="1"/>
            <a:r>
              <a:rPr lang="en-US" dirty="0" smtClean="0"/>
              <a:t>Downside: intermediate data is still materialized</a:t>
            </a:r>
          </a:p>
          <a:p>
            <a:r>
              <a:rPr lang="en-US" dirty="0" smtClean="0"/>
              <a:t>Better: in-</a:t>
            </a:r>
            <a:r>
              <a:rPr lang="en-US" dirty="0" err="1" smtClean="0"/>
              <a:t>mapper</a:t>
            </a:r>
            <a:r>
              <a:rPr lang="en-US" dirty="0" smtClean="0"/>
              <a:t> combining</a:t>
            </a:r>
          </a:p>
          <a:p>
            <a:pPr lvl="1"/>
            <a:r>
              <a:rPr lang="en-US" dirty="0" smtClean="0"/>
              <a:t>Preserve state across multiple map calls, aggregate messages in buffer, emit buffer contents at end</a:t>
            </a:r>
          </a:p>
          <a:p>
            <a:pPr lvl="1"/>
            <a:r>
              <a:rPr lang="en-US" dirty="0" smtClean="0"/>
              <a:t>Downside: requires memory management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 bwMode="auto">
          <a:xfrm>
            <a:off x="1600200" y="4114800"/>
            <a:ext cx="2514600" cy="2514600"/>
          </a:xfrm>
          <a:prstGeom prst="roundRect">
            <a:avLst>
              <a:gd name="adj" fmla="val 830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1828800" y="4876800"/>
            <a:ext cx="20574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1828800" y="5410200"/>
            <a:ext cx="20574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map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1828800" y="5943600"/>
            <a:ext cx="20574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bg1"/>
                </a:solidFill>
                <a:latin typeface="Gill Sans"/>
                <a:cs typeface="Gill Sans"/>
              </a:rPr>
              <a:t>cleanup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1828800" y="4419600"/>
            <a:ext cx="2057400" cy="304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buffer</a:t>
            </a: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Up-Down Arrow 12"/>
          <p:cNvSpPr/>
          <p:nvPr/>
        </p:nvSpPr>
        <p:spPr bwMode="auto">
          <a:xfrm>
            <a:off x="3003884" y="4572000"/>
            <a:ext cx="425116" cy="11430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Bent-Up Arrow 14"/>
          <p:cNvSpPr/>
          <p:nvPr/>
        </p:nvSpPr>
        <p:spPr bwMode="auto">
          <a:xfrm rot="5400000">
            <a:off x="3048000" y="5029200"/>
            <a:ext cx="1828800" cy="914400"/>
          </a:xfrm>
          <a:prstGeom prst="bentUpArrow">
            <a:avLst>
              <a:gd name="adj1" fmla="val 20270"/>
              <a:gd name="adj2" fmla="val 25000"/>
              <a:gd name="adj3" fmla="val 24212"/>
            </a:avLst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19600" y="5943600"/>
            <a:ext cx="3383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Emit all key-value pairs at once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164926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7" grpId="0" animBg="1"/>
      <p:bldP spid="8" grpId="0" animBg="1"/>
      <p:bldP spid="9" grpId="0" animBg="1"/>
      <p:bldP spid="10" grpId="0" animBg="1"/>
      <p:bldP spid="13" grpId="0" animBg="1"/>
      <p:bldP spid="15" grpId="0" animBg="1"/>
      <p:bldP spid="5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Default: hash partitioning</a:t>
            </a:r>
          </a:p>
          <a:p>
            <a:pPr lvl="1"/>
            <a:r>
              <a:rPr lang="en-US" dirty="0" smtClean="0"/>
              <a:t>Randomly assign nodes to partitions</a:t>
            </a:r>
          </a:p>
          <a:p>
            <a:r>
              <a:rPr lang="en-US" dirty="0" smtClean="0"/>
              <a:t>Observation: many graphs exhibit local structure</a:t>
            </a:r>
          </a:p>
          <a:p>
            <a:pPr lvl="1"/>
            <a:r>
              <a:rPr lang="en-US" dirty="0" smtClean="0"/>
              <a:t>E.g., communities in social networks</a:t>
            </a:r>
          </a:p>
          <a:p>
            <a:pPr lvl="1"/>
            <a:r>
              <a:rPr lang="en-US" dirty="0" smtClean="0"/>
              <a:t>Better partitioning creates more opportunities for local aggregation</a:t>
            </a:r>
          </a:p>
          <a:p>
            <a:r>
              <a:rPr lang="en-US" dirty="0" smtClean="0"/>
              <a:t>Unfortunately, partitioning is </a:t>
            </a:r>
            <a:r>
              <a:rPr lang="en-US" b="1" dirty="0" smtClean="0"/>
              <a:t>hard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Sometimes, chick-and-egg… </a:t>
            </a:r>
          </a:p>
          <a:p>
            <a:pPr lvl="1"/>
            <a:r>
              <a:rPr lang="en-US" dirty="0" smtClean="0"/>
              <a:t>But cheap heuristics sometimes available</a:t>
            </a:r>
          </a:p>
          <a:p>
            <a:pPr lvl="1"/>
            <a:r>
              <a:rPr lang="en-US" dirty="0" smtClean="0"/>
              <a:t>For </a:t>
            </a:r>
            <a:r>
              <a:rPr lang="en-US" dirty="0" err="1" smtClean="0"/>
              <a:t>webgraphs</a:t>
            </a:r>
            <a:r>
              <a:rPr lang="en-US" dirty="0" smtClean="0"/>
              <a:t>: range partition on domain-sorted URLs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92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Some Graph Problems</a:t>
            </a:r>
          </a:p>
        </p:txBody>
      </p:sp>
      <p:sp>
        <p:nvSpPr>
          <p:cNvPr id="7475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Finding shortest paths</a:t>
            </a:r>
          </a:p>
          <a:p>
            <a:pPr lvl="1"/>
            <a:r>
              <a:rPr lang="en-GB" smtClean="0"/>
              <a:t>Routing Internet traffic and UPS trucks</a:t>
            </a:r>
          </a:p>
          <a:p>
            <a:r>
              <a:rPr lang="en-GB" smtClean="0"/>
              <a:t>Finding minimum spanning trees</a:t>
            </a:r>
          </a:p>
          <a:p>
            <a:pPr lvl="1"/>
            <a:r>
              <a:rPr lang="en-GB" smtClean="0"/>
              <a:t>Telco laying down fiber</a:t>
            </a:r>
          </a:p>
          <a:p>
            <a:r>
              <a:rPr lang="en-GB" smtClean="0"/>
              <a:t>Finding Max Flow</a:t>
            </a:r>
          </a:p>
          <a:p>
            <a:pPr lvl="1"/>
            <a:r>
              <a:rPr lang="en-GB" smtClean="0"/>
              <a:t>Airline scheduling</a:t>
            </a:r>
          </a:p>
          <a:p>
            <a:r>
              <a:rPr lang="en-GB" smtClean="0"/>
              <a:t>Identify “special” nodes and communities</a:t>
            </a:r>
          </a:p>
          <a:p>
            <a:pPr lvl="1"/>
            <a:r>
              <a:rPr lang="en-GB" smtClean="0"/>
              <a:t>Breaking up terrorist cells, spread of avian flu</a:t>
            </a:r>
          </a:p>
          <a:p>
            <a:r>
              <a:rPr lang="en-GB" smtClean="0"/>
              <a:t>Bipartite matching</a:t>
            </a:r>
          </a:p>
          <a:p>
            <a:pPr lvl="1"/>
            <a:r>
              <a:rPr lang="en-GB" smtClean="0"/>
              <a:t>Monster.com, Match.com</a:t>
            </a:r>
          </a:p>
          <a:p>
            <a:r>
              <a:rPr lang="en-GB" smtClean="0"/>
              <a:t>And of course... PageRank</a:t>
            </a:r>
          </a:p>
        </p:txBody>
      </p:sp>
    </p:spTree>
    <p:extLst>
      <p:ext uri="{BB962C8B-B14F-4D97-AF65-F5344CB8AC3E}">
        <p14:creationId xmlns:p14="http://schemas.microsoft.com/office/powerpoint/2010/main" val="362444793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Schimmy</a:t>
            </a:r>
            <a:r>
              <a:rPr lang="en-US" dirty="0" smtClean="0"/>
              <a:t> Design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implementation contains two </a:t>
            </a:r>
            <a:r>
              <a:rPr lang="en-US" dirty="0" err="1" smtClean="0"/>
              <a:t>dataflows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Messages (actual computations)</a:t>
            </a:r>
          </a:p>
          <a:p>
            <a:pPr lvl="1"/>
            <a:r>
              <a:rPr lang="en-US" dirty="0" smtClean="0"/>
              <a:t>Graph structure (“bookkeeping”)</a:t>
            </a:r>
          </a:p>
          <a:p>
            <a:r>
              <a:rPr lang="en-US" dirty="0" err="1" smtClean="0"/>
              <a:t>Schimmy</a:t>
            </a:r>
            <a:r>
              <a:rPr lang="en-US" dirty="0" smtClean="0"/>
              <a:t>: separate the two </a:t>
            </a:r>
            <a:r>
              <a:rPr lang="en-US" dirty="0" err="1" smtClean="0"/>
              <a:t>dataflows</a:t>
            </a:r>
            <a:r>
              <a:rPr lang="en-US" dirty="0" smtClean="0"/>
              <a:t>, shuffle only the messages</a:t>
            </a:r>
          </a:p>
          <a:p>
            <a:pPr lvl="1"/>
            <a:r>
              <a:rPr lang="en-US" dirty="0" smtClean="0"/>
              <a:t>Basic idea: merge join between graph structure and messages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3716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4384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43000" y="3733800"/>
            <a:ext cx="2723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</a:rPr>
              <a:t>both relations sorted by join key</a:t>
            </a:r>
            <a:endParaRPr lang="en-US" sz="1400" b="0" dirty="0">
              <a:solidFill>
                <a:srgbClr val="00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rot="5400000">
            <a:off x="16002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 bwMode="auto">
          <a:xfrm>
            <a:off x="13716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1</a:t>
            </a:r>
            <a:endParaRPr kumimoji="0" lang="en-US" sz="1600" b="1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24384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  <a:r>
              <a:rPr kumimoji="0" lang="en-US" sz="1600" b="1" i="0" u="none" strike="noStrike" cap="none" normalizeH="0" baseline="-2500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1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rot="5400000">
            <a:off x="16002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 bwMode="auto">
          <a:xfrm>
            <a:off x="35814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6482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rot="5400000">
            <a:off x="38100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 bwMode="auto">
          <a:xfrm>
            <a:off x="57150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  <a:endParaRPr lang="en-US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7818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rot="5400000">
            <a:off x="59436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954093" y="3733800"/>
            <a:ext cx="49039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</a:rPr>
              <a:t>both relations consistently partitioned and sorted by join key</a:t>
            </a:r>
            <a:endParaRPr lang="en-US" sz="14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7553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/>
      <p:bldP spid="6" grpId="1"/>
      <p:bldP spid="9" grpId="0" animBg="1"/>
      <p:bldP spid="10" grpId="0" animBg="1"/>
      <p:bldP spid="12" grpId="0" animBg="1"/>
      <p:bldP spid="13" grpId="0" animBg="1"/>
      <p:bldP spid="15" grpId="0" animBg="1"/>
      <p:bldP spid="16" grpId="0" animBg="1"/>
      <p:bldP spid="18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13716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1</a:t>
            </a:r>
            <a:endParaRPr kumimoji="0" lang="en-US" sz="1600" b="1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4384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  <a:r>
              <a:rPr kumimoji="0" lang="en-US" sz="1600" b="1" i="0" u="none" strike="noStrike" cap="none" normalizeH="0" baseline="-2500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the </a:t>
            </a:r>
            <a:r>
              <a:rPr lang="en-US" dirty="0" err="1" smtClean="0"/>
              <a:t>Schimmy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Schimmy</a:t>
            </a:r>
            <a:r>
              <a:rPr lang="en-US" dirty="0" smtClean="0"/>
              <a:t> = reduce side parallel merge join between graph structure and messages</a:t>
            </a:r>
          </a:p>
          <a:p>
            <a:pPr lvl="1"/>
            <a:r>
              <a:rPr lang="en-US" dirty="0" smtClean="0"/>
              <a:t>Consistent partitioning between input and intermediate data</a:t>
            </a:r>
          </a:p>
          <a:p>
            <a:pPr lvl="1"/>
            <a:r>
              <a:rPr lang="en-US" dirty="0" err="1" smtClean="0"/>
              <a:t>Mappers</a:t>
            </a:r>
            <a:r>
              <a:rPr lang="en-US" dirty="0" smtClean="0"/>
              <a:t> emit only messages (actual computation)</a:t>
            </a:r>
          </a:p>
          <a:p>
            <a:pPr lvl="1"/>
            <a:r>
              <a:rPr lang="en-US" dirty="0" smtClean="0"/>
              <a:t>Reducers read graph structure directly from HDFS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rot="5400000">
            <a:off x="16002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5814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46482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rot="5400000">
            <a:off x="38100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 bwMode="auto">
          <a:xfrm>
            <a:off x="57150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  <a:endParaRPr lang="en-US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818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rot="5400000">
            <a:off x="59436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 bwMode="auto">
          <a:xfrm>
            <a:off x="5867400" y="5181600"/>
            <a:ext cx="13716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Reducer</a:t>
            </a:r>
          </a:p>
        </p:txBody>
      </p:sp>
      <p:sp>
        <p:nvSpPr>
          <p:cNvPr id="17" name="Rounded Rectangle 16"/>
          <p:cNvSpPr/>
          <p:nvPr/>
        </p:nvSpPr>
        <p:spPr bwMode="auto">
          <a:xfrm>
            <a:off x="3733800" y="5181600"/>
            <a:ext cx="13716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Reducer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1524000" y="5181600"/>
            <a:ext cx="13716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Reducer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77215" y="3429000"/>
            <a:ext cx="1175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intermediate data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(messages)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87015" y="3429000"/>
            <a:ext cx="1175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intermediate data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(messages)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520615" y="3429000"/>
            <a:ext cx="1175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intermediate data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(messages)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87775" y="3429000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from HDFS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(graph structure)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285956" y="3429000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from HDFS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(graph structure)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410200" y="3429000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from HDFS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(graph structure)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6604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5" grpId="0"/>
      <p:bldP spid="26" grpId="0"/>
      <p:bldP spid="27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 setup:</a:t>
            </a:r>
          </a:p>
          <a:p>
            <a:pPr lvl="1"/>
            <a:r>
              <a:rPr lang="en-US" dirty="0" smtClean="0"/>
              <a:t>10 workers, each 2 cores (3.2 GHz Xeon), 4GB RAM, 367 GB disk</a:t>
            </a:r>
          </a:p>
          <a:p>
            <a:pPr lvl="1"/>
            <a:r>
              <a:rPr lang="en-US" dirty="0" err="1" smtClean="0"/>
              <a:t>Hadoop</a:t>
            </a:r>
            <a:r>
              <a:rPr lang="en-US" dirty="0" smtClean="0"/>
              <a:t> 0.20.0 on RHELS 5.3</a:t>
            </a:r>
          </a:p>
          <a:p>
            <a:r>
              <a:rPr lang="en-US" dirty="0" smtClean="0"/>
              <a:t>Dataset:</a:t>
            </a:r>
          </a:p>
          <a:p>
            <a:pPr lvl="1"/>
            <a:r>
              <a:rPr lang="en-US" dirty="0" smtClean="0"/>
              <a:t>First English segment of ClueWeb09 collection</a:t>
            </a:r>
          </a:p>
          <a:p>
            <a:pPr lvl="1"/>
            <a:r>
              <a:rPr lang="en-US" dirty="0" smtClean="0"/>
              <a:t>50.2m web pages (1.53 TB uncompressed, 247 GB compressed)</a:t>
            </a:r>
          </a:p>
          <a:p>
            <a:pPr lvl="1"/>
            <a:r>
              <a:rPr lang="en-US" dirty="0" smtClean="0"/>
              <a:t>Extracted </a:t>
            </a:r>
            <a:r>
              <a:rPr lang="en-US" dirty="0" err="1" smtClean="0"/>
              <a:t>webgraph</a:t>
            </a:r>
            <a:r>
              <a:rPr lang="en-US" dirty="0" smtClean="0"/>
              <a:t>: 1.4 billion links, 7.0 GB</a:t>
            </a:r>
          </a:p>
          <a:p>
            <a:pPr lvl="1"/>
            <a:r>
              <a:rPr lang="en-US" dirty="0" smtClean="0"/>
              <a:t>Dataset arranged in crawl order</a:t>
            </a:r>
          </a:p>
          <a:p>
            <a:r>
              <a:rPr lang="en-US" dirty="0" smtClean="0"/>
              <a:t>Setup:</a:t>
            </a:r>
          </a:p>
          <a:p>
            <a:pPr lvl="1"/>
            <a:r>
              <a:rPr lang="en-US" dirty="0" smtClean="0"/>
              <a:t>Measured per-iteration running time (5 iterations)</a:t>
            </a:r>
          </a:p>
          <a:p>
            <a:pPr lvl="1"/>
            <a:r>
              <a:rPr lang="en-US" dirty="0" smtClean="0"/>
              <a:t>100 partitions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56398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3" name="Object 7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21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200400" y="2209800"/>
            <a:ext cx="1804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“Best Practices”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5376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4" name="Object 8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45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42863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5" name="Object 9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369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5228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6" name="Object 10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393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-60%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86m</a:t>
            </a:r>
            <a:endParaRPr lang="en-US" sz="12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94767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137222" name="Object 6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17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-60%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19421" y="3623846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-69%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86m</a:t>
            </a:r>
            <a:endParaRPr lang="en-US" sz="12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03491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sucks at iterative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 programming models (later)</a:t>
            </a:r>
          </a:p>
          <a:p>
            <a:r>
              <a:rPr lang="en-US" dirty="0" smtClean="0"/>
              <a:t>Easy fixes (now)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4572000" y="6096000"/>
            <a:ext cx="434566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Later, the “hammer” argument…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006410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problems and representations</a:t>
            </a:r>
          </a:p>
          <a:p>
            <a:r>
              <a:rPr lang="en-US" dirty="0" smtClean="0"/>
              <a:t>Parallel breadth-first search</a:t>
            </a:r>
          </a:p>
          <a:p>
            <a:r>
              <a:rPr lang="en-US" dirty="0" smtClean="0"/>
              <a:t>PageRank</a:t>
            </a:r>
          </a:p>
          <a:p>
            <a:r>
              <a:rPr lang="en-US" dirty="0" smtClean="0"/>
              <a:t>Beyond PageRank and other graph algorithms</a:t>
            </a:r>
          </a:p>
          <a:p>
            <a:r>
              <a:rPr lang="en-US" dirty="0" smtClean="0"/>
              <a:t>Optimizing graph algorithms</a:t>
            </a:r>
          </a:p>
        </p:txBody>
      </p:sp>
    </p:spTree>
    <p:extLst>
      <p:ext uri="{BB962C8B-B14F-4D97-AF65-F5344CB8AC3E}">
        <p14:creationId xmlns:p14="http://schemas.microsoft.com/office/powerpoint/2010/main" val="4366816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and MapReduce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large class of graph algorithms involve:</a:t>
            </a:r>
          </a:p>
          <a:p>
            <a:pPr lvl="1"/>
            <a:r>
              <a:rPr lang="en-GB" dirty="0" smtClean="0"/>
              <a:t>Performing computations at each node: based on node features, edge features, and local link structure</a:t>
            </a:r>
          </a:p>
          <a:p>
            <a:pPr lvl="1"/>
            <a:r>
              <a:rPr lang="en-GB" dirty="0" smtClean="0"/>
              <a:t>Propagating computations: “traversing” the graph</a:t>
            </a:r>
          </a:p>
          <a:p>
            <a:r>
              <a:rPr lang="en-GB" dirty="0" smtClean="0"/>
              <a:t>Key questions:</a:t>
            </a:r>
          </a:p>
          <a:p>
            <a:pPr lvl="1"/>
            <a:r>
              <a:rPr lang="en-GB" dirty="0" smtClean="0"/>
              <a:t>How do you represent graph data in MapReduce?</a:t>
            </a:r>
          </a:p>
          <a:p>
            <a:pPr lvl="1"/>
            <a:r>
              <a:rPr lang="en-GB" dirty="0" smtClean="0"/>
              <a:t>How do you traverse a graph in MapReduce?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3828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Representing Graphs</a:t>
            </a:r>
          </a:p>
        </p:txBody>
      </p:sp>
      <p:sp>
        <p:nvSpPr>
          <p:cNvPr id="768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 = (V, E)</a:t>
            </a:r>
          </a:p>
          <a:p>
            <a:r>
              <a:rPr lang="en-US" dirty="0" smtClean="0"/>
              <a:t>Two common representations</a:t>
            </a:r>
          </a:p>
          <a:p>
            <a:pPr lvl="1"/>
            <a:r>
              <a:rPr lang="en-US" dirty="0" smtClean="0"/>
              <a:t>Adjacency matrix</a:t>
            </a:r>
          </a:p>
          <a:p>
            <a:pPr lvl="1"/>
            <a:r>
              <a:rPr lang="en-US" dirty="0" smtClean="0"/>
              <a:t>Adjacency list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705487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Adjacency Matrices</a:t>
            </a:r>
          </a:p>
        </p:txBody>
      </p:sp>
      <p:sp>
        <p:nvSpPr>
          <p:cNvPr id="77827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GB" dirty="0" smtClean="0"/>
              <a:t>Represent a graph as an </a:t>
            </a:r>
            <a:r>
              <a:rPr lang="en-GB" i="1" dirty="0" smtClean="0"/>
              <a:t>n</a:t>
            </a:r>
            <a:r>
              <a:rPr lang="en-GB" dirty="0" smtClean="0"/>
              <a:t> x </a:t>
            </a:r>
            <a:r>
              <a:rPr lang="en-GB" i="1" dirty="0" smtClean="0"/>
              <a:t>n</a:t>
            </a:r>
            <a:r>
              <a:rPr lang="en-GB" dirty="0" smtClean="0"/>
              <a:t> square matrix </a:t>
            </a:r>
            <a:r>
              <a:rPr lang="en-GB" i="1" dirty="0" smtClean="0"/>
              <a:t>M</a:t>
            </a:r>
          </a:p>
          <a:p>
            <a:pPr lvl="1"/>
            <a:r>
              <a:rPr lang="en-GB" i="1" dirty="0" smtClean="0"/>
              <a:t>n</a:t>
            </a:r>
            <a:r>
              <a:rPr lang="en-GB" dirty="0" smtClean="0"/>
              <a:t> = |V|</a:t>
            </a:r>
          </a:p>
          <a:p>
            <a:pPr lvl="1"/>
            <a:r>
              <a:rPr lang="en-GB" i="1" dirty="0" err="1" smtClean="0"/>
              <a:t>M</a:t>
            </a:r>
            <a:r>
              <a:rPr lang="en-GB" i="1" baseline="-25000" dirty="0" err="1" smtClean="0"/>
              <a:t>ij</a:t>
            </a:r>
            <a:r>
              <a:rPr lang="en-GB" dirty="0" smtClean="0"/>
              <a:t> = 1 means a link from node </a:t>
            </a:r>
            <a:r>
              <a:rPr lang="en-GB" i="1" dirty="0" err="1" smtClean="0"/>
              <a:t>i</a:t>
            </a:r>
            <a:r>
              <a:rPr lang="en-GB" dirty="0" smtClean="0"/>
              <a:t> to </a:t>
            </a:r>
            <a:r>
              <a:rPr lang="en-GB" i="1" dirty="0" smtClean="0"/>
              <a:t>j</a:t>
            </a:r>
          </a:p>
          <a:p>
            <a:endParaRPr lang="en-GB" dirty="0" smtClean="0"/>
          </a:p>
          <a:p>
            <a:pPr lvl="1"/>
            <a:endParaRPr lang="en-GB" dirty="0" smtClean="0"/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35319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Gill Sans"/>
                        <a:cs typeface="Gill Sans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7866" name="Oval 7"/>
          <p:cNvSpPr>
            <a:spLocks noChangeArrowheads="1"/>
          </p:cNvSpPr>
          <p:nvPr/>
        </p:nvSpPr>
        <p:spPr bwMode="auto">
          <a:xfrm>
            <a:off x="5334000" y="34290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77867" name="Oval 10"/>
          <p:cNvSpPr>
            <a:spLocks noChangeArrowheads="1"/>
          </p:cNvSpPr>
          <p:nvPr/>
        </p:nvSpPr>
        <p:spPr bwMode="auto">
          <a:xfrm>
            <a:off x="6781800" y="2743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77868" name="Oval 11"/>
          <p:cNvSpPr>
            <a:spLocks noChangeArrowheads="1"/>
          </p:cNvSpPr>
          <p:nvPr/>
        </p:nvSpPr>
        <p:spPr bwMode="auto">
          <a:xfrm>
            <a:off x="7924800" y="3886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77869" name="Oval 12"/>
          <p:cNvSpPr>
            <a:spLocks noChangeArrowheads="1"/>
          </p:cNvSpPr>
          <p:nvPr/>
        </p:nvSpPr>
        <p:spPr bwMode="auto">
          <a:xfrm>
            <a:off x="6324600" y="5105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4</a:t>
            </a:r>
          </a:p>
        </p:txBody>
      </p:sp>
      <p:cxnSp>
        <p:nvCxnSpPr>
          <p:cNvPr id="77870" name="Curved Connector 14"/>
          <p:cNvCxnSpPr>
            <a:cxnSpLocks noChangeShapeType="1"/>
            <a:stCxn id="77866" idx="0"/>
            <a:endCxn id="77867" idx="2"/>
          </p:cNvCxnSpPr>
          <p:nvPr/>
        </p:nvCxnSpPr>
        <p:spPr bwMode="auto">
          <a:xfrm rot="5400000" flipH="1" flipV="1">
            <a:off x="5981700" y="26289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1" name="Curved Connector 14"/>
          <p:cNvCxnSpPr>
            <a:cxnSpLocks noChangeShapeType="1"/>
            <a:stCxn id="77866" idx="4"/>
            <a:endCxn id="77869" idx="2"/>
          </p:cNvCxnSpPr>
          <p:nvPr/>
        </p:nvCxnSpPr>
        <p:spPr bwMode="auto">
          <a:xfrm rot="16200000" flipH="1">
            <a:off x="5257800" y="43053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2" name="Curved Connector 14"/>
          <p:cNvCxnSpPr>
            <a:cxnSpLocks noChangeShapeType="1"/>
            <a:stCxn id="77867" idx="4"/>
            <a:endCxn id="77866" idx="6"/>
          </p:cNvCxnSpPr>
          <p:nvPr/>
        </p:nvCxnSpPr>
        <p:spPr bwMode="auto">
          <a:xfrm rot="5400000">
            <a:off x="6248400" y="28956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3" name="Curved Connector 14"/>
          <p:cNvCxnSpPr>
            <a:cxnSpLocks noChangeShapeType="1"/>
            <a:stCxn id="77867" idx="6"/>
            <a:endCxn id="77868" idx="0"/>
          </p:cNvCxnSpPr>
          <p:nvPr/>
        </p:nvCxnSpPr>
        <p:spPr bwMode="auto">
          <a:xfrm>
            <a:off x="7315200" y="3009900"/>
            <a:ext cx="876300" cy="8763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4" name="Curved Connector 14"/>
          <p:cNvCxnSpPr>
            <a:cxnSpLocks noChangeShapeType="1"/>
            <a:stCxn id="77867" idx="6"/>
            <a:endCxn id="77869" idx="6"/>
          </p:cNvCxnSpPr>
          <p:nvPr/>
        </p:nvCxnSpPr>
        <p:spPr bwMode="auto">
          <a:xfrm flipH="1">
            <a:off x="6858000" y="3009900"/>
            <a:ext cx="457200" cy="2362200"/>
          </a:xfrm>
          <a:prstGeom prst="curvedConnector3">
            <a:avLst>
              <a:gd name="adj1" fmla="val -50000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5" name="Curved Connector 14"/>
          <p:cNvCxnSpPr>
            <a:cxnSpLocks noChangeShapeType="1"/>
            <a:stCxn id="77868" idx="3"/>
            <a:endCxn id="77866" idx="5"/>
          </p:cNvCxnSpPr>
          <p:nvPr/>
        </p:nvCxnSpPr>
        <p:spPr bwMode="auto">
          <a:xfrm rot="5400000" flipH="1">
            <a:off x="6667501" y="3006725"/>
            <a:ext cx="457200" cy="2212975"/>
          </a:xfrm>
          <a:prstGeom prst="curvedConnector3">
            <a:avLst>
              <a:gd name="adj1" fmla="val -67088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6" name="Curved Connector 14"/>
          <p:cNvCxnSpPr>
            <a:cxnSpLocks noChangeShapeType="1"/>
            <a:stCxn id="77869" idx="0"/>
            <a:endCxn id="77866" idx="6"/>
          </p:cNvCxnSpPr>
          <p:nvPr/>
        </p:nvCxnSpPr>
        <p:spPr bwMode="auto">
          <a:xfrm rot="16200000" flipV="1">
            <a:off x="5524500" y="40386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7" name="Curved Connector 14"/>
          <p:cNvCxnSpPr>
            <a:cxnSpLocks noChangeShapeType="1"/>
            <a:stCxn id="77869" idx="6"/>
            <a:endCxn id="77868" idx="4"/>
          </p:cNvCxnSpPr>
          <p:nvPr/>
        </p:nvCxnSpPr>
        <p:spPr bwMode="auto">
          <a:xfrm flipV="1">
            <a:off x="6858000" y="4419600"/>
            <a:ext cx="1333500" cy="9525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4575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47800</TotalTime>
  <Words>2542</Words>
  <Application>Microsoft Macintosh PowerPoint</Application>
  <PresentationFormat>On-screen Show (4:3)</PresentationFormat>
  <Paragraphs>690</Paragraphs>
  <Slides>70</Slides>
  <Notes>11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2" baseType="lpstr">
      <vt:lpstr>Default Design</vt:lpstr>
      <vt:lpstr>Worksheet</vt:lpstr>
      <vt:lpstr>PowerPoint Presentation</vt:lpstr>
      <vt:lpstr>Today’s Agenda</vt:lpstr>
      <vt:lpstr>What’s a graph?</vt:lpstr>
      <vt:lpstr>PowerPoint Presentation</vt:lpstr>
      <vt:lpstr>PowerPoint Presentation</vt:lpstr>
      <vt:lpstr>Some Graph Problems</vt:lpstr>
      <vt:lpstr>Graphs and MapReduce</vt:lpstr>
      <vt:lpstr>Representing Graphs</vt:lpstr>
      <vt:lpstr>Adjacency Matrices</vt:lpstr>
      <vt:lpstr>Adjacency Matrices: Critique</vt:lpstr>
      <vt:lpstr>Adjacency Lists</vt:lpstr>
      <vt:lpstr>Adjacency Lists: Critique</vt:lpstr>
      <vt:lpstr>Single-Source Shortest Path</vt:lpstr>
      <vt:lpstr>Dijkstra’s Algorithm Example</vt:lpstr>
      <vt:lpstr>Dijkstra’s Algorithm Example</vt:lpstr>
      <vt:lpstr>Dijkstra’s Algorithm Example</vt:lpstr>
      <vt:lpstr>Dijkstra’s Algorithm Example</vt:lpstr>
      <vt:lpstr>Dijkstra’s Algorithm Example</vt:lpstr>
      <vt:lpstr>Dijkstra’s Algorithm Example</vt:lpstr>
      <vt:lpstr>Single-Source Shortest Path</vt:lpstr>
      <vt:lpstr>Finding the Shortest Path</vt:lpstr>
      <vt:lpstr>PowerPoint Presentation</vt:lpstr>
      <vt:lpstr>Visualizing Parallel BFS</vt:lpstr>
      <vt:lpstr>From Intuition to Algorithm</vt:lpstr>
      <vt:lpstr>Multiple Iterations Needed</vt:lpstr>
      <vt:lpstr>BFS Pseudo-Code</vt:lpstr>
      <vt:lpstr>Stopping Criterion</vt:lpstr>
      <vt:lpstr>Comparison to Dijkstra</vt:lpstr>
      <vt:lpstr>Single Source: Weighted Edges</vt:lpstr>
      <vt:lpstr>Stopping Criterion</vt:lpstr>
      <vt:lpstr>Additional Complexities</vt:lpstr>
      <vt:lpstr>Stopping Criterion</vt:lpstr>
      <vt:lpstr>Application: Social Search</vt:lpstr>
      <vt:lpstr>Social Search</vt:lpstr>
      <vt:lpstr>All-Pairs?</vt:lpstr>
      <vt:lpstr>Landmark Approach (aka sketches)</vt:lpstr>
      <vt:lpstr>PowerPoint Presentation</vt:lpstr>
      <vt:lpstr>Graphs and MapReduce</vt:lpstr>
      <vt:lpstr>Random Walks Over the Web</vt:lpstr>
      <vt:lpstr>PageRank: Defined</vt:lpstr>
      <vt:lpstr>Computing PageRank</vt:lpstr>
      <vt:lpstr>Simplified PageRank</vt:lpstr>
      <vt:lpstr>Sample PageRank Iteration (1)</vt:lpstr>
      <vt:lpstr>Sample PageRank Iteration (2)</vt:lpstr>
      <vt:lpstr>PageRank in MapReduce</vt:lpstr>
      <vt:lpstr>PageRank Pseudo-Code</vt:lpstr>
      <vt:lpstr>PageRank vs. BFS</vt:lpstr>
      <vt:lpstr>Complete PageRank</vt:lpstr>
      <vt:lpstr>PageRank Convergence</vt:lpstr>
      <vt:lpstr>Beyond PageRank</vt:lpstr>
      <vt:lpstr>Applications</vt:lpstr>
      <vt:lpstr>Other Classes of Graph Algorithms</vt:lpstr>
      <vt:lpstr>General Issues for Graph Algorithms</vt:lpstr>
      <vt:lpstr>PowerPoint Presentation</vt:lpstr>
      <vt:lpstr>MapReduce Sucks</vt:lpstr>
      <vt:lpstr>Iterative Algorithms</vt:lpstr>
      <vt:lpstr>MapReduce sucks at iterative algorithms</vt:lpstr>
      <vt:lpstr>In-Mapper Combining</vt:lpstr>
      <vt:lpstr>Better Partitioning</vt:lpstr>
      <vt:lpstr>Schimmy Design Pattern</vt:lpstr>
      <vt:lpstr>Do the Schimmy!</vt:lpstr>
      <vt:lpstr>Experiments</vt:lpstr>
      <vt:lpstr>Results</vt:lpstr>
      <vt:lpstr>Results</vt:lpstr>
      <vt:lpstr>Results</vt:lpstr>
      <vt:lpstr>Results</vt:lpstr>
      <vt:lpstr>Results</vt:lpstr>
      <vt:lpstr>MapReduce sucks at iterative algorithms</vt:lpstr>
      <vt:lpstr>Today’s Agenda</vt:lpstr>
      <vt:lpstr>PowerPoint Presentation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8560</cp:revision>
  <dcterms:created xsi:type="dcterms:W3CDTF">2012-08-31T06:36:49Z</dcterms:created>
  <dcterms:modified xsi:type="dcterms:W3CDTF">2015-02-17T19:16:30Z</dcterms:modified>
</cp:coreProperties>
</file>